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6" r:id="rId3"/>
    <p:sldId id="258" r:id="rId4"/>
    <p:sldId id="260" r:id="rId5"/>
    <p:sldId id="261" r:id="rId6"/>
    <p:sldId id="262" r:id="rId7"/>
    <p:sldId id="265" r:id="rId8"/>
    <p:sldId id="264" r:id="rId9"/>
    <p:sldId id="266" r:id="rId10"/>
    <p:sldId id="268" r:id="rId11"/>
    <p:sldId id="267" r:id="rId12"/>
    <p:sldId id="270" r:id="rId13"/>
    <p:sldId id="269" r:id="rId14"/>
    <p:sldId id="271" r:id="rId15"/>
    <p:sldId id="272" r:id="rId16"/>
    <p:sldId id="275" r:id="rId17"/>
    <p:sldId id="276" r:id="rId18"/>
    <p:sldId id="278" r:id="rId19"/>
    <p:sldId id="277" r:id="rId20"/>
    <p:sldId id="25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2" autoAdjust="0"/>
    <p:restoredTop sz="94660"/>
  </p:normalViewPr>
  <p:slideViewPr>
    <p:cSldViewPr>
      <p:cViewPr varScale="1">
        <p:scale>
          <a:sx n="69" d="100"/>
          <a:sy n="69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4C233-F51A-4BBF-9F71-F5E73ABDA2FD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C82D7-3C43-4071-BAD0-90BAB745A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7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C82D7-3C43-4071-BAD0-90BAB745A42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92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8ECC-C5B1-406A-8F40-298A7DB44398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D6DD-FF30-4B9E-BE37-8349E3D1E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5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8ECC-C5B1-406A-8F40-298A7DB44398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D6DD-FF30-4B9E-BE37-8349E3D1E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2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8ECC-C5B1-406A-8F40-298A7DB44398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D6DD-FF30-4B9E-BE37-8349E3D1E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3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8ECC-C5B1-406A-8F40-298A7DB44398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D6DD-FF30-4B9E-BE37-8349E3D1E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3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8ECC-C5B1-406A-8F40-298A7DB44398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D6DD-FF30-4B9E-BE37-8349E3D1E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1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8ECC-C5B1-406A-8F40-298A7DB44398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D6DD-FF30-4B9E-BE37-8349E3D1E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4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8ECC-C5B1-406A-8F40-298A7DB44398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D6DD-FF30-4B9E-BE37-8349E3D1E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1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8ECC-C5B1-406A-8F40-298A7DB44398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D6DD-FF30-4B9E-BE37-8349E3D1E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8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8ECC-C5B1-406A-8F40-298A7DB44398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D6DD-FF30-4B9E-BE37-8349E3D1E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8ECC-C5B1-406A-8F40-298A7DB44398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D6DD-FF30-4B9E-BE37-8349E3D1E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4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8ECC-C5B1-406A-8F40-298A7DB44398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D6DD-FF30-4B9E-BE37-8349E3D1E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9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28ECC-C5B1-406A-8F40-298A7DB44398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CD6DD-FF30-4B9E-BE37-8349E3D1E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6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microsoft.com/office/2007/relationships/hdphoto" Target="../media/hdphoto5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6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microsoft.com/office/2007/relationships/hdphoto" Target="../media/hdphoto8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0700" dirty="0" smtClean="0"/>
              <a:t>Poetry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315200" cy="1752600"/>
          </a:xfrm>
        </p:spPr>
        <p:txBody>
          <a:bodyPr>
            <a:noAutofit/>
          </a:bodyPr>
          <a:lstStyle/>
          <a:p>
            <a:r>
              <a:rPr lang="en-US" sz="6000" dirty="0" smtClean="0"/>
              <a:t>Is spacing important?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71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10700" dirty="0" smtClean="0"/>
              <a:t>Poetry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667000"/>
            <a:ext cx="8534400" cy="17526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tx2"/>
                </a:solidFill>
              </a:rPr>
              <a:t>Alliteration</a:t>
            </a:r>
            <a:endParaRPr lang="en-US" sz="6000" b="1" dirty="0" smtClean="0">
              <a:solidFill>
                <a:schemeClr val="tx2"/>
              </a:solidFill>
            </a:endParaRPr>
          </a:p>
          <a:p>
            <a:pPr algn="l"/>
            <a:r>
              <a:rPr lang="en-US" b="1" dirty="0"/>
              <a:t>Definition:</a:t>
            </a:r>
            <a:r>
              <a:rPr lang="en-US" dirty="0"/>
              <a:t> When two or more words in a poem begin with the same letter or sound. </a:t>
            </a:r>
            <a:endParaRPr lang="en-US" dirty="0" smtClean="0"/>
          </a:p>
          <a:p>
            <a:endParaRPr lang="en-US" sz="6000" dirty="0"/>
          </a:p>
        </p:txBody>
      </p:sp>
      <p:pic>
        <p:nvPicPr>
          <p:cNvPr id="8194" name="Picture 2" descr="http://t1.gstatic.com/images?q=tbn:ANd9GcT0yYoHUeYKyqYDLJIz0GRqMvq4gMFOF9ItLzaXQRxc6odMQu-5:static.freepik.com/free-photo/simple-five-pettle-daffodil-clip-art_417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5133">
            <a:off x="6151356" y="1189415"/>
            <a:ext cx="23812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642908">
            <a:off x="6984650" y="1068752"/>
            <a:ext cx="1752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dressy daffodils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9677275">
            <a:off x="287467" y="971233"/>
            <a:ext cx="2158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</a:t>
            </a:r>
            <a:r>
              <a:rPr lang="en-US" sz="2400" dirty="0" smtClean="0"/>
              <a:t>abbits running </a:t>
            </a:r>
          </a:p>
          <a:p>
            <a:r>
              <a:rPr lang="en-US" sz="2400" dirty="0" smtClean="0"/>
              <a:t>over roses</a:t>
            </a:r>
            <a:endParaRPr lang="en-US" sz="2400" dirty="0"/>
          </a:p>
        </p:txBody>
      </p:sp>
      <p:pic>
        <p:nvPicPr>
          <p:cNvPr id="8196" name="Picture 4" descr="http://t1.gstatic.com/images?q=tbn:ANd9GcR442iWsNN26KO5cJh4WfNBSo87-H1qKQ3eLnq7fa1cLmVGGrglYQ:austinkids.files.wordpress.com/2012/02/how-to-draw-a-rose.jpg%3Fw%3D491%26h%3D66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85"/>
          <a:stretch/>
        </p:blipFill>
        <p:spPr bwMode="auto">
          <a:xfrm rot="3423666">
            <a:off x="1023355" y="1068439"/>
            <a:ext cx="1101436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1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http://img2.etsystatic.com/000/0/5195575/il_170x135.34079248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20" t="18056"/>
          <a:stretch/>
        </p:blipFill>
        <p:spPr bwMode="auto">
          <a:xfrm>
            <a:off x="-14514" y="4931965"/>
            <a:ext cx="2105042" cy="196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2909" r="94182">
                        <a14:foregroundMark x1="60364" y1="62842" x2="77091" y2="71585"/>
                        <a14:foregroundMark x1="77091" y1="72131" x2="78182" y2="94536"/>
                        <a14:foregroundMark x1="78182" y1="95628" x2="46182" y2="907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914" y="695325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969" y="0"/>
            <a:ext cx="2406032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212229"/>
            <a:ext cx="4038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Caring Cats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Caring cats cascade off</a:t>
            </a:r>
            <a:br>
              <a:rPr lang="en-US" sz="2800" dirty="0"/>
            </a:br>
            <a:r>
              <a:rPr lang="en-US" sz="2800" dirty="0"/>
              <a:t>Laughing lamas </a:t>
            </a:r>
            <a:br>
              <a:rPr lang="en-US" sz="2800" dirty="0"/>
            </a:br>
            <a:r>
              <a:rPr lang="en-US" sz="2800" dirty="0"/>
              <a:t>Lounging</a:t>
            </a:r>
            <a:r>
              <a:rPr lang="en-US" sz="2800" dirty="0" smtClean="0"/>
              <a:t>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Underneath yelling yaks,</a:t>
            </a:r>
            <a:br>
              <a:rPr lang="en-US" sz="2800" dirty="0"/>
            </a:br>
            <a:r>
              <a:rPr lang="en-US" sz="2800" dirty="0"/>
              <a:t>Yelling at roaming</a:t>
            </a:r>
            <a:br>
              <a:rPr lang="en-US" sz="2800" dirty="0"/>
            </a:br>
            <a:r>
              <a:rPr lang="en-US" sz="2800" dirty="0"/>
              <a:t>Rats. </a:t>
            </a:r>
            <a:endParaRPr lang="en-US" sz="2800" dirty="0" smtClean="0"/>
          </a:p>
          <a:p>
            <a:r>
              <a:rPr lang="en-US" dirty="0" smtClean="0"/>
              <a:t> </a:t>
            </a:r>
            <a:r>
              <a:rPr lang="en-US" sz="1600" i="1" dirty="0" smtClean="0"/>
              <a:t>By Rebecca (4</a:t>
            </a:r>
            <a:r>
              <a:rPr lang="en-US" sz="1600" i="1" baseline="30000" dirty="0" smtClean="0"/>
              <a:t>th</a:t>
            </a:r>
            <a:r>
              <a:rPr lang="en-US" sz="1600" i="1" dirty="0" smtClean="0"/>
              <a:t> grade)</a:t>
            </a:r>
            <a:endParaRPr lang="en-US" sz="16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019800" y="2039257"/>
            <a:ext cx="35052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Rain</a:t>
            </a:r>
            <a:endParaRPr lang="en-US" sz="3200" dirty="0" smtClean="0"/>
          </a:p>
          <a:p>
            <a:r>
              <a:rPr lang="en-US" sz="3200" dirty="0"/>
              <a:t>Rain races,</a:t>
            </a:r>
            <a:br>
              <a:rPr lang="en-US" sz="3200" dirty="0"/>
            </a:br>
            <a:r>
              <a:rPr lang="en-US" sz="3200" dirty="0"/>
              <a:t>Ripping like wind.</a:t>
            </a:r>
            <a:br>
              <a:rPr lang="en-US" sz="3200" dirty="0"/>
            </a:br>
            <a:r>
              <a:rPr lang="en-US" sz="3200" dirty="0"/>
              <a:t>Its restless rage</a:t>
            </a:r>
            <a:br>
              <a:rPr lang="en-US" sz="3200" dirty="0"/>
            </a:br>
            <a:r>
              <a:rPr lang="en-US" sz="3200" dirty="0"/>
              <a:t>Rattles like</a:t>
            </a:r>
            <a:br>
              <a:rPr lang="en-US" sz="3200" dirty="0"/>
            </a:br>
            <a:r>
              <a:rPr lang="en-US" sz="3200" dirty="0"/>
              <a:t>Rocks ripping </a:t>
            </a:r>
            <a:r>
              <a:rPr lang="en-US" sz="3200" dirty="0" smtClean="0"/>
              <a:t>through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The air.</a:t>
            </a:r>
            <a:endParaRPr lang="en-US" sz="3200" dirty="0" smtClean="0"/>
          </a:p>
          <a:p>
            <a:r>
              <a:rPr lang="en-US" sz="1600" i="1" dirty="0"/>
              <a:t>By </a:t>
            </a:r>
            <a:r>
              <a:rPr lang="en-US" sz="1600" i="1" dirty="0" smtClean="0"/>
              <a:t>John (4</a:t>
            </a:r>
            <a:r>
              <a:rPr lang="en-US" sz="1600" i="1" baseline="30000" dirty="0" smtClean="0"/>
              <a:t>th</a:t>
            </a:r>
            <a:r>
              <a:rPr lang="en-US" sz="1600" i="1" dirty="0" smtClean="0"/>
              <a:t> grade)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0271" y="3579628"/>
            <a:ext cx="44958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Daddy's Gone A Hunting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Bye, baby bunting,</a:t>
            </a:r>
            <a:br>
              <a:rPr lang="en-US" sz="2800" dirty="0"/>
            </a:br>
            <a:r>
              <a:rPr lang="en-US" sz="2800" dirty="0"/>
              <a:t>Daddy's gone a - hunting,</a:t>
            </a:r>
            <a:br>
              <a:rPr lang="en-US" sz="2800" dirty="0"/>
            </a:br>
            <a:r>
              <a:rPr lang="en-US" sz="2800" dirty="0"/>
              <a:t>Gone to get a rabbit skin</a:t>
            </a:r>
            <a:br>
              <a:rPr lang="en-US" sz="2800" dirty="0"/>
            </a:br>
            <a:r>
              <a:rPr lang="en-US" sz="2800" dirty="0"/>
              <a:t>To wrap baby bunting in.</a:t>
            </a:r>
            <a:endParaRPr lang="en-US" sz="2800" dirty="0" smtClean="0"/>
          </a:p>
          <a:p>
            <a:r>
              <a:rPr lang="en-US" sz="1600" i="1" dirty="0"/>
              <a:t>By </a:t>
            </a:r>
            <a:r>
              <a:rPr lang="en-US" sz="1600" b="1" i="1" dirty="0" smtClean="0"/>
              <a:t>Mother Goose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62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10700" dirty="0" smtClean="0"/>
              <a:t>Poetry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667000"/>
            <a:ext cx="8534400" cy="1752600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tx2"/>
                </a:solidFill>
              </a:rPr>
              <a:t>Personification</a:t>
            </a:r>
            <a:endParaRPr lang="en-US" sz="6000" dirty="0" smtClean="0">
              <a:solidFill>
                <a:schemeClr val="tx2"/>
              </a:solidFill>
            </a:endParaRPr>
          </a:p>
          <a:p>
            <a:pPr algn="l"/>
            <a:r>
              <a:rPr lang="en-US" sz="4800" dirty="0"/>
              <a:t>Definition: when you make a thing, idea, or an animal do something only humans can do.</a:t>
            </a:r>
            <a:endParaRPr lang="en-US" sz="4800" dirty="0" smtClean="0"/>
          </a:p>
          <a:p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 rot="19636662">
            <a:off x="367145" y="852760"/>
            <a:ext cx="2057400" cy="209288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Example:</a:t>
            </a:r>
            <a:endParaRPr lang="en-US" sz="2800" dirty="0"/>
          </a:p>
          <a:p>
            <a:r>
              <a:rPr lang="en-US" sz="2800" b="1" dirty="0"/>
              <a:t>"Wind yells while blowing"</a:t>
            </a:r>
            <a:r>
              <a:rPr lang="en-US" sz="28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2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Qjb4Hh01Ofjz0TDeSE6LOc7-fnTMYS8YxdFurpeJEewET-QtwB:us.123rf.com/400wm/400/400/foxaon/foxaon1106/foxaon110600035/9700901-snow-and-stars-are-falling-on-the-background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10364103" cy="687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380999"/>
            <a:ext cx="4267200" cy="40626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SNOW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Snow speaks to the people its</a:t>
            </a:r>
            <a:br>
              <a:rPr lang="en-US" sz="2400" dirty="0"/>
            </a:br>
            <a:r>
              <a:rPr lang="en-US" sz="2400" dirty="0"/>
              <a:t>falling above in the glooming </a:t>
            </a:r>
            <a:br>
              <a:rPr lang="en-US" sz="2400" dirty="0"/>
            </a:br>
            <a:r>
              <a:rPr lang="en-US" sz="2400" dirty="0"/>
              <a:t>sunlight.</a:t>
            </a:r>
            <a:br>
              <a:rPr lang="en-US" sz="2400" dirty="0"/>
            </a:br>
            <a:r>
              <a:rPr lang="en-US" sz="2400" dirty="0"/>
              <a:t>Its white sparkling voice</a:t>
            </a:r>
            <a:br>
              <a:rPr lang="en-US" sz="2400" dirty="0"/>
            </a:br>
            <a:r>
              <a:rPr lang="en-US" sz="2400" dirty="0"/>
              <a:t>echoes </a:t>
            </a:r>
            <a:br>
              <a:rPr lang="en-US" sz="2400" dirty="0"/>
            </a:br>
            <a:r>
              <a:rPr lang="en-US" sz="2400" dirty="0"/>
              <a:t>as it falls through</a:t>
            </a:r>
            <a:br>
              <a:rPr lang="en-US" sz="2400" dirty="0"/>
            </a:br>
            <a:r>
              <a:rPr lang="en-US" sz="2400" dirty="0"/>
              <a:t>the air.</a:t>
            </a:r>
          </a:p>
          <a:p>
            <a:r>
              <a:rPr lang="en-US" sz="2400" i="1" dirty="0"/>
              <a:t>By </a:t>
            </a:r>
            <a:r>
              <a:rPr lang="en-US" sz="2400" i="1" dirty="0" smtClean="0"/>
              <a:t>Jake (4</a:t>
            </a:r>
            <a:r>
              <a:rPr lang="en-US" sz="2400" i="1" baseline="30000" dirty="0" smtClean="0"/>
              <a:t>th</a:t>
            </a:r>
            <a:r>
              <a:rPr lang="en-US" sz="2400" i="1" dirty="0" smtClean="0"/>
              <a:t> grade)</a:t>
            </a:r>
            <a:endParaRPr lang="en-US" sz="2400" i="1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81600" y="1728918"/>
            <a:ext cx="3733800" cy="51706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STARS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Stars</a:t>
            </a:r>
            <a:r>
              <a:rPr lang="en-US" sz="2400" dirty="0"/>
              <a:t>, bring me up with you</a:t>
            </a:r>
            <a:br>
              <a:rPr lang="en-US" sz="2400" dirty="0"/>
            </a:br>
            <a:r>
              <a:rPr lang="en-US" sz="2400" dirty="0"/>
              <a:t>Bring me to the place</a:t>
            </a:r>
            <a:br>
              <a:rPr lang="en-US" sz="2400" dirty="0"/>
            </a:br>
            <a:r>
              <a:rPr lang="en-US" sz="2400" dirty="0"/>
              <a:t>you sleep.</a:t>
            </a:r>
            <a:br>
              <a:rPr lang="en-US" sz="2400" dirty="0"/>
            </a:br>
            <a:r>
              <a:rPr lang="en-US" sz="2400" dirty="0"/>
              <a:t>How do you do it?</a:t>
            </a:r>
            <a:br>
              <a:rPr lang="en-US" sz="2400" dirty="0"/>
            </a:br>
            <a:r>
              <a:rPr lang="en-US" sz="2400" dirty="0"/>
              <a:t>Bring me to your home.</a:t>
            </a:r>
            <a:br>
              <a:rPr lang="en-US" sz="2400" dirty="0"/>
            </a:br>
            <a:r>
              <a:rPr lang="en-US" sz="2400" dirty="0"/>
              <a:t>Bring your thoughts</a:t>
            </a:r>
            <a:br>
              <a:rPr lang="en-US" sz="2400" dirty="0"/>
            </a:br>
            <a:r>
              <a:rPr lang="en-US" sz="2400" dirty="0"/>
              <a:t>to me.</a:t>
            </a:r>
            <a:br>
              <a:rPr lang="en-US" sz="2400" dirty="0"/>
            </a:br>
            <a:r>
              <a:rPr lang="en-US" sz="2400" dirty="0"/>
              <a:t>Share them</a:t>
            </a:r>
            <a:br>
              <a:rPr lang="en-US" sz="2400" dirty="0"/>
            </a:br>
            <a:r>
              <a:rPr lang="en-US" sz="2400" dirty="0"/>
              <a:t>with me.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/>
              <a:t>By Alex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6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Poetry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3581400"/>
            <a:ext cx="8534400" cy="3124200"/>
          </a:xfrm>
        </p:spPr>
        <p:txBody>
          <a:bodyPr>
            <a:normAutofit fontScale="62500" lnSpcReduction="20000"/>
          </a:bodyPr>
          <a:lstStyle/>
          <a:p>
            <a:r>
              <a:rPr lang="en-US" sz="6200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6200" b="1" dirty="0">
                <a:solidFill>
                  <a:schemeClr val="accent4">
                    <a:lumMod val="50000"/>
                  </a:schemeClr>
                </a:solidFill>
              </a:rPr>
            </a:br>
            <a:endParaRPr lang="en-US" sz="62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6200" b="1" dirty="0">
                <a:solidFill>
                  <a:schemeClr val="accent4">
                    <a:lumMod val="50000"/>
                  </a:schemeClr>
                </a:solidFill>
              </a:rPr>
              <a:t>Definition:</a:t>
            </a:r>
            <a:r>
              <a:rPr lang="en-US" sz="6200" dirty="0">
                <a:solidFill>
                  <a:schemeClr val="accent4">
                    <a:lumMod val="50000"/>
                  </a:schemeClr>
                </a:solidFill>
              </a:rPr>
              <a:t> onomatopoeia are words that sound like the objects they name or the sounds those objects make.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170044">
            <a:off x="6410759" y="1536040"/>
            <a:ext cx="1981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</a:t>
            </a:r>
          </a:p>
          <a:p>
            <a:endParaRPr lang="en-US" dirty="0"/>
          </a:p>
          <a:p>
            <a:r>
              <a:rPr lang="en-US" b="1" dirty="0"/>
              <a:t>Zip goes the jacket</a:t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" Zip" is an onomatopoeia</a:t>
            </a:r>
            <a:br>
              <a:rPr lang="en-US" dirty="0"/>
            </a:br>
            <a:r>
              <a:rPr lang="en-US" dirty="0"/>
              <a:t>word because it sounds</a:t>
            </a:r>
            <a:br>
              <a:rPr lang="en-US" dirty="0"/>
            </a:br>
            <a:r>
              <a:rPr lang="en-US" dirty="0"/>
              <a:t>like a jacket is</a:t>
            </a:r>
            <a:br>
              <a:rPr lang="en-US" dirty="0"/>
            </a:br>
            <a:r>
              <a:rPr lang="en-US" dirty="0"/>
              <a:t>zipping up.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43100" y="1581327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4">
                    <a:lumMod val="50000"/>
                  </a:schemeClr>
                </a:solidFill>
              </a:rPr>
              <a:t>Onomatopoeia</a:t>
            </a:r>
            <a:endParaRPr lang="en-US" sz="6000" dirty="0"/>
          </a:p>
        </p:txBody>
      </p:sp>
      <p:sp>
        <p:nvSpPr>
          <p:cNvPr id="8" name="TextBox 7"/>
          <p:cNvSpPr txBox="1"/>
          <p:nvPr/>
        </p:nvSpPr>
        <p:spPr>
          <a:xfrm rot="19973964">
            <a:off x="538543" y="2381506"/>
            <a:ext cx="3276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mic Sans MS" pitchFamily="66" charset="0"/>
              </a:rPr>
              <a:t>Boom, bang</a:t>
            </a:r>
            <a:r>
              <a:rPr lang="en-US" sz="2800" b="1" dirty="0" smtClean="0">
                <a:latin typeface="Comic Sans MS" pitchFamily="66" charset="0"/>
              </a:rPr>
              <a:t>,</a:t>
            </a:r>
          </a:p>
          <a:p>
            <a:r>
              <a:rPr lang="en-US" sz="2800" b="1" dirty="0" smtClean="0">
                <a:latin typeface="Comic Sans MS" pitchFamily="66" charset="0"/>
              </a:rPr>
              <a:t>slash</a:t>
            </a:r>
            <a:r>
              <a:rPr lang="en-US" sz="2800" b="1" dirty="0">
                <a:latin typeface="Comic Sans MS" pitchFamily="66" charset="0"/>
              </a:rPr>
              <a:t>, slurp,</a:t>
            </a:r>
            <a:br>
              <a:rPr lang="en-US" sz="2800" b="1" dirty="0">
                <a:latin typeface="Comic Sans MS" pitchFamily="66" charset="0"/>
              </a:rPr>
            </a:br>
            <a:r>
              <a:rPr lang="en-US" sz="2800" b="1" dirty="0">
                <a:latin typeface="Comic Sans MS" pitchFamily="66" charset="0"/>
              </a:rPr>
              <a:t>gurgle, meow</a:t>
            </a:r>
            <a:r>
              <a:rPr lang="en-US" sz="2800" b="1" dirty="0" smtClean="0">
                <a:latin typeface="Comic Sans MS" pitchFamily="66" charset="0"/>
              </a:rPr>
              <a:t>,</a:t>
            </a:r>
          </a:p>
          <a:p>
            <a:r>
              <a:rPr lang="en-US" sz="2800" b="1" dirty="0" smtClean="0">
                <a:latin typeface="Comic Sans MS" pitchFamily="66" charset="0"/>
              </a:rPr>
              <a:t>and </a:t>
            </a:r>
            <a:r>
              <a:rPr lang="en-US" sz="2800" b="1" dirty="0">
                <a:latin typeface="Comic Sans MS" pitchFamily="66" charset="0"/>
              </a:rPr>
              <a:t>woof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2050" name="Picture 2" descr="Onomatopoeia Poe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121" y="2558585"/>
            <a:ext cx="2714624" cy="193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55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09" y="124691"/>
            <a:ext cx="44958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/>
              <a:t>The Hockey Game</a:t>
            </a:r>
          </a:p>
          <a:p>
            <a:pPr algn="ctr"/>
            <a:r>
              <a:rPr lang="en-US" b="1" dirty="0"/>
              <a:t>30 seconds 'til the game is over.</a:t>
            </a:r>
            <a:br>
              <a:rPr lang="en-US" b="1" dirty="0"/>
            </a:br>
            <a:r>
              <a:rPr lang="en-US" b="1" dirty="0"/>
              <a:t>Tick tock.</a:t>
            </a:r>
            <a:br>
              <a:rPr lang="en-US" b="1" dirty="0"/>
            </a:br>
            <a:r>
              <a:rPr lang="en-US" b="1" dirty="0"/>
              <a:t>Tick tock.</a:t>
            </a:r>
            <a:br>
              <a:rPr lang="en-US" b="1" dirty="0"/>
            </a:br>
            <a:r>
              <a:rPr lang="en-US" b="1" dirty="0"/>
              <a:t>Oh no!</a:t>
            </a:r>
            <a:br>
              <a:rPr lang="en-US" b="1" dirty="0"/>
            </a:br>
            <a:r>
              <a:rPr lang="en-US" b="1" dirty="0"/>
              <a:t>Slap!</a:t>
            </a:r>
            <a:br>
              <a:rPr lang="en-US" b="1" dirty="0"/>
            </a:br>
            <a:r>
              <a:rPr lang="en-US" b="1" dirty="0" smtClean="0"/>
              <a:t>Bang</a:t>
            </a:r>
            <a:r>
              <a:rPr lang="en-US" b="1" dirty="0"/>
              <a:t>!</a:t>
            </a:r>
            <a:br>
              <a:rPr lang="en-US" b="1" dirty="0"/>
            </a:br>
            <a:r>
              <a:rPr lang="en-US" b="1" dirty="0"/>
              <a:t>There goes the puck!</a:t>
            </a:r>
            <a:br>
              <a:rPr lang="en-US" b="1" dirty="0"/>
            </a:br>
            <a:r>
              <a:rPr lang="en-US" b="1" dirty="0"/>
              <a:t>Clink! </a:t>
            </a:r>
            <a:br>
              <a:rPr lang="en-US" b="1" dirty="0"/>
            </a:br>
            <a:r>
              <a:rPr lang="en-US" b="1" dirty="0"/>
              <a:t>Clank!</a:t>
            </a:r>
            <a:br>
              <a:rPr lang="en-US" b="1" dirty="0"/>
            </a:br>
            <a:r>
              <a:rPr lang="en-US" b="1" dirty="0"/>
              <a:t>Clink! </a:t>
            </a:r>
            <a:br>
              <a:rPr lang="en-US" b="1" dirty="0"/>
            </a:br>
            <a:r>
              <a:rPr lang="en-US" b="1" dirty="0"/>
              <a:t>Clank!</a:t>
            </a:r>
            <a:br>
              <a:rPr lang="en-US" b="1" dirty="0"/>
            </a:br>
            <a:r>
              <a:rPr lang="en-US" b="1" dirty="0"/>
              <a:t>The puck is heading for the goal!</a:t>
            </a:r>
            <a:br>
              <a:rPr lang="en-US" b="1" dirty="0"/>
            </a:br>
            <a:r>
              <a:rPr lang="en-US" b="1" dirty="0"/>
              <a:t>Clang! </a:t>
            </a:r>
            <a:br>
              <a:rPr lang="en-US" b="1" dirty="0"/>
            </a:br>
            <a:r>
              <a:rPr lang="en-US" b="1" dirty="0"/>
              <a:t>Clang!</a:t>
            </a:r>
            <a:br>
              <a:rPr lang="en-US" b="1" dirty="0"/>
            </a:br>
            <a:r>
              <a:rPr lang="en-US" b="1" dirty="0"/>
              <a:t>Goal!</a:t>
            </a:r>
            <a:br>
              <a:rPr lang="en-US" b="1" dirty="0"/>
            </a:br>
            <a:r>
              <a:rPr lang="en-US" b="1" dirty="0"/>
              <a:t>Buzz!</a:t>
            </a:r>
            <a:br>
              <a:rPr lang="en-US" b="1" dirty="0"/>
            </a:br>
            <a:r>
              <a:rPr lang="en-US" b="1" dirty="0"/>
              <a:t>Buzz!</a:t>
            </a:r>
            <a:br>
              <a:rPr lang="en-US" b="1" dirty="0"/>
            </a:br>
            <a:r>
              <a:rPr lang="en-US" b="1" dirty="0"/>
              <a:t>Buzz!</a:t>
            </a:r>
            <a:br>
              <a:rPr lang="en-US" b="1" dirty="0"/>
            </a:br>
            <a:r>
              <a:rPr lang="en-US" b="1" dirty="0"/>
              <a:t>Game over! Lummis wins!</a:t>
            </a:r>
            <a:br>
              <a:rPr lang="en-US" b="1" dirty="0"/>
            </a:br>
            <a:r>
              <a:rPr lang="en-US" b="1" dirty="0"/>
              <a:t>Rustle!</a:t>
            </a:r>
            <a:br>
              <a:rPr lang="en-US" b="1" dirty="0"/>
            </a:br>
            <a:r>
              <a:rPr lang="en-US" b="1" dirty="0"/>
              <a:t>Clap!</a:t>
            </a:r>
            <a:br>
              <a:rPr lang="en-US" b="1" dirty="0"/>
            </a:br>
            <a:r>
              <a:rPr lang="en-US" b="1" dirty="0" err="1"/>
              <a:t>Yackety</a:t>
            </a:r>
            <a:r>
              <a:rPr lang="en-US" b="1" dirty="0"/>
              <a:t> Yak!</a:t>
            </a:r>
            <a:br>
              <a:rPr lang="en-US" b="1" dirty="0"/>
            </a:br>
            <a:r>
              <a:rPr lang="en-US" b="1" dirty="0"/>
              <a:t>We won!</a:t>
            </a: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 rot="807703">
            <a:off x="4236129" y="705384"/>
            <a:ext cx="4426231" cy="585591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859991">
            <a:off x="4504339" y="1004681"/>
            <a:ext cx="43434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The Game</a:t>
            </a:r>
          </a:p>
          <a:p>
            <a:r>
              <a:rPr lang="en-US" sz="2400" b="1" dirty="0"/>
              <a:t>Clap! Clap!</a:t>
            </a:r>
            <a:br>
              <a:rPr lang="en-US" sz="2400" b="1" dirty="0"/>
            </a:br>
            <a:r>
              <a:rPr lang="en-US" sz="2400" b="1" dirty="0"/>
              <a:t>Stomp! Stomp!</a:t>
            </a:r>
            <a:br>
              <a:rPr lang="en-US" sz="2400" b="1" dirty="0"/>
            </a:br>
            <a:r>
              <a:rPr lang="en-US" sz="2400" b="1" dirty="0"/>
              <a:t>Swish! Swish!</a:t>
            </a:r>
            <a:br>
              <a:rPr lang="en-US" sz="2400" b="1" dirty="0"/>
            </a:br>
            <a:r>
              <a:rPr lang="en-US" sz="2400" b="1" dirty="0"/>
              <a:t>This is the way we get through</a:t>
            </a:r>
            <a:br>
              <a:rPr lang="en-US" sz="2400" b="1" dirty="0"/>
            </a:br>
            <a:r>
              <a:rPr lang="en-US" sz="2400" b="1" dirty="0"/>
              <a:t>Our games.</a:t>
            </a:r>
            <a:br>
              <a:rPr lang="en-US" sz="2400" b="1" dirty="0"/>
            </a:br>
            <a:r>
              <a:rPr lang="en-US" sz="2400" b="1" dirty="0"/>
              <a:t>The crowd shouts,</a:t>
            </a:r>
            <a:br>
              <a:rPr lang="en-US" sz="2400" b="1" dirty="0"/>
            </a:br>
            <a:r>
              <a:rPr lang="en-US" sz="2400" b="1" dirty="0"/>
              <a:t>”Yahoo!”</a:t>
            </a:r>
            <a:br>
              <a:rPr lang="en-US" sz="2400" b="1" dirty="0"/>
            </a:br>
            <a:r>
              <a:rPr lang="en-US" sz="2400" b="1" dirty="0"/>
              <a:t>The ball soars through the air.</a:t>
            </a:r>
            <a:br>
              <a:rPr lang="en-US" sz="2400" b="1" dirty="0"/>
            </a:br>
            <a:r>
              <a:rPr lang="en-US" sz="2400" b="1" dirty="0"/>
              <a:t>Then, bounce, bounce, bounce.</a:t>
            </a:r>
            <a:br>
              <a:rPr lang="en-US" sz="2400" b="1" dirty="0"/>
            </a:br>
            <a:r>
              <a:rPr lang="en-US" sz="2400" b="1" dirty="0"/>
              <a:t>The audience holds its breath.</a:t>
            </a:r>
            <a:br>
              <a:rPr lang="en-US" sz="2400" b="1" dirty="0"/>
            </a:br>
            <a:r>
              <a:rPr lang="en-US" sz="2400" b="1" dirty="0"/>
              <a:t>SWISH!</a:t>
            </a:r>
            <a:br>
              <a:rPr lang="en-US" sz="2400" b="1" dirty="0"/>
            </a:br>
            <a:r>
              <a:rPr lang="en-US" sz="2400" b="1" dirty="0"/>
              <a:t>The ball goes in; </a:t>
            </a:r>
            <a:br>
              <a:rPr lang="en-US" sz="2400" b="1" dirty="0"/>
            </a:br>
            <a:r>
              <a:rPr lang="en-US" sz="2400" b="1" dirty="0"/>
              <a:t>We win!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676" b="100000" l="0" r="972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4142" flipH="1">
            <a:off x="-236680" y="1822527"/>
            <a:ext cx="2362200" cy="2974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313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0300859">
            <a:off x="885993" y="348425"/>
            <a:ext cx="2783247" cy="4678204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"Dark knows daylight" is an example of paradox because dark and daylight are opposites, and yet here they have something in common.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10700" dirty="0" smtClean="0"/>
              <a:t>Poetry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2581454"/>
            <a:ext cx="5943600" cy="4047946"/>
          </a:xfrm>
        </p:spPr>
        <p:txBody>
          <a:bodyPr>
            <a:no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Definition</a:t>
            </a:r>
            <a:r>
              <a:rPr lang="en-US" sz="4800" dirty="0"/>
              <a:t>: </a:t>
            </a:r>
            <a:endParaRPr lang="en-US" sz="4800" dirty="0" smtClean="0"/>
          </a:p>
          <a:p>
            <a:r>
              <a:rPr lang="en-US" sz="4400" dirty="0" smtClean="0"/>
              <a:t>A </a:t>
            </a:r>
            <a:r>
              <a:rPr lang="en-US" sz="4400" dirty="0"/>
              <a:t>statement that seems impossible at first but actually makes sense. 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19600" y="1288792"/>
            <a:ext cx="358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accent3">
                    <a:lumMod val="50000"/>
                  </a:schemeClr>
                </a:solidFill>
              </a:rPr>
              <a:t>Paradox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5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1.gstatic.com/images?q=tbn:ANd9GcSK7dZdT6tPB_ChpQMTjmKorQFHjxdagu6AMdsFlhBSulodJcDBcg:cache3.asset-cache.net/xc/88351281-grandfather-clock-striking-midnight-layered-thinkstock.jpg%3Fv%3D1%26c%3DIWSAsset%26k%3D2%26d%3D49768722B86DC0FDA4417FFD418CE0E179FCCC63995A82CB706D88B5B75B3B5DE30A760B0D8112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8800">
            <a:off x="2667000" y="-2852"/>
            <a:ext cx="3429000" cy="578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3775647"/>
            <a:ext cx="42291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Dark and </a:t>
            </a:r>
            <a:r>
              <a:rPr lang="en-US" sz="2800" b="1" u="sng" dirty="0" smtClean="0"/>
              <a:t>Light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Dark remembers light,</a:t>
            </a:r>
            <a:br>
              <a:rPr lang="en-US" sz="2000" dirty="0"/>
            </a:br>
            <a:r>
              <a:rPr lang="en-US" sz="2000" dirty="0"/>
              <a:t>The day they separated,</a:t>
            </a:r>
            <a:br>
              <a:rPr lang="en-US" sz="2000" dirty="0"/>
            </a:br>
            <a:r>
              <a:rPr lang="en-US" sz="2000" dirty="0"/>
              <a:t>They try to be friends, but</a:t>
            </a:r>
            <a:br>
              <a:rPr lang="en-US" sz="2000" dirty="0"/>
            </a:br>
            <a:r>
              <a:rPr lang="en-US" sz="2000" dirty="0"/>
              <a:t>can't.</a:t>
            </a:r>
            <a:br>
              <a:rPr lang="en-US" sz="2000" dirty="0"/>
            </a:br>
            <a:r>
              <a:rPr lang="en-US" sz="2000" dirty="0"/>
              <a:t>Dark doesn't like light </a:t>
            </a:r>
            <a:br>
              <a:rPr lang="en-US" sz="2000" dirty="0"/>
            </a:br>
            <a:r>
              <a:rPr lang="en-US" sz="2000" dirty="0"/>
              <a:t>Their friendship no longer exists.</a:t>
            </a:r>
          </a:p>
          <a:p>
            <a:r>
              <a:rPr lang="en-US" i="1" dirty="0"/>
              <a:t>By </a:t>
            </a:r>
            <a:r>
              <a:rPr lang="en-US" i="1" dirty="0" smtClean="0"/>
              <a:t>Frank (4</a:t>
            </a:r>
            <a:r>
              <a:rPr lang="en-US" i="1" baseline="30000" dirty="0" smtClean="0"/>
              <a:t>th</a:t>
            </a:r>
            <a:r>
              <a:rPr lang="en-US" i="1" dirty="0" smtClean="0"/>
              <a:t> grade)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652363">
            <a:off x="5045182" y="1155494"/>
            <a:ext cx="48730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The silence of midnight, </a:t>
            </a:r>
            <a:endParaRPr lang="en-US" sz="3200" i="1" dirty="0" smtClean="0"/>
          </a:p>
          <a:p>
            <a:r>
              <a:rPr lang="en-US" sz="3200" i="1" dirty="0" smtClean="0"/>
              <a:t>to </a:t>
            </a:r>
            <a:r>
              <a:rPr lang="en-US" sz="3200" i="1" dirty="0"/>
              <a:t>speak truly, </a:t>
            </a:r>
            <a:endParaRPr lang="en-US" sz="3200" i="1" dirty="0" smtClean="0"/>
          </a:p>
          <a:p>
            <a:r>
              <a:rPr lang="en-US" sz="3200" i="1" dirty="0" smtClean="0"/>
              <a:t>though </a:t>
            </a:r>
            <a:r>
              <a:rPr lang="en-US" sz="3200" i="1" dirty="0"/>
              <a:t>apparently a paradox, </a:t>
            </a:r>
            <a:endParaRPr lang="en-US" sz="3200" i="1" dirty="0" smtClean="0"/>
          </a:p>
          <a:p>
            <a:r>
              <a:rPr lang="en-US" sz="3200" i="1" dirty="0" smtClean="0"/>
              <a:t>rung </a:t>
            </a:r>
            <a:r>
              <a:rPr lang="en-US" sz="3200" i="1" dirty="0"/>
              <a:t>in my ears .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en-US" sz="3200" i="1" dirty="0" smtClean="0"/>
              <a:t>By Mary Shelley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74862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Poetry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6700" y="2596990"/>
            <a:ext cx="8534400" cy="2203610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</a:rPr>
              <a:t>Definition</a:t>
            </a: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: Metaphor is when you use two nouns and compare or contrast them to one another. Unlike simile, you don't use "like" or "as" in the comparison.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3100" y="1581327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>
                    <a:lumMod val="50000"/>
                  </a:schemeClr>
                </a:solidFill>
              </a:rPr>
              <a:t>Metaphor</a:t>
            </a:r>
            <a:endParaRPr lang="en-US" sz="60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4724400"/>
            <a:ext cx="8153400" cy="249299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Examples</a:t>
            </a:r>
            <a:br>
              <a:rPr lang="en-US" sz="2400" dirty="0"/>
            </a:br>
            <a:r>
              <a:rPr lang="en-US" sz="2400" b="1" dirty="0"/>
              <a:t>I am a </a:t>
            </a:r>
            <a:r>
              <a:rPr lang="en-US" sz="2400" b="1" dirty="0" smtClean="0"/>
              <a:t>rainbow</a:t>
            </a:r>
          </a:p>
          <a:p>
            <a:r>
              <a:rPr lang="en-US" sz="2400" dirty="0"/>
              <a:t>"I am a rainbow" is a example of metaphor because it is comparing two nouns, a person, and a rainbow, but does not use like or as.</a:t>
            </a:r>
            <a:r>
              <a:rPr lang="en-US" sz="2400" b="1" dirty="0" smtClean="0"/>
              <a:t> 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7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267200"/>
            <a:ext cx="2871072" cy="2392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105400" y="0"/>
            <a:ext cx="4267200" cy="7010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1673" y="314235"/>
            <a:ext cx="5486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MATH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Math is the career for kids.</a:t>
            </a:r>
            <a:br>
              <a:rPr lang="en-US" sz="3200" dirty="0"/>
            </a:br>
            <a:r>
              <a:rPr lang="en-US" sz="3200" dirty="0"/>
              <a:t>If you don't</a:t>
            </a:r>
            <a:br>
              <a:rPr lang="en-US" sz="3200" dirty="0"/>
            </a:br>
            <a:r>
              <a:rPr lang="en-US" sz="3200" dirty="0"/>
              <a:t>know math</a:t>
            </a:r>
            <a:br>
              <a:rPr lang="en-US" sz="3200" dirty="0"/>
            </a:br>
            <a:r>
              <a:rPr lang="en-US" sz="3200" dirty="0"/>
              <a:t>you won't make any money.</a:t>
            </a:r>
            <a:br>
              <a:rPr lang="en-US" sz="3200" dirty="0"/>
            </a:br>
            <a:r>
              <a:rPr lang="en-US" sz="3200" dirty="0"/>
              <a:t>you won't get a job. </a:t>
            </a:r>
            <a:br>
              <a:rPr lang="en-US" sz="3200" dirty="0"/>
            </a:br>
            <a:r>
              <a:rPr lang="en-US" sz="3200" dirty="0"/>
              <a:t>you won't </a:t>
            </a:r>
            <a:r>
              <a:rPr lang="en-US" sz="3200" dirty="0" smtClean="0"/>
              <a:t>own </a:t>
            </a:r>
            <a:r>
              <a:rPr lang="en-US" sz="3200" dirty="0"/>
              <a:t>a house.</a:t>
            </a:r>
          </a:p>
          <a:p>
            <a:r>
              <a:rPr lang="en-US" sz="2000" i="1" dirty="0"/>
              <a:t>By </a:t>
            </a:r>
            <a:r>
              <a:rPr lang="en-US" sz="2000" i="1" dirty="0" smtClean="0"/>
              <a:t>John (4</a:t>
            </a:r>
            <a:r>
              <a:rPr lang="en-US" sz="2000" i="1" baseline="30000" dirty="0" smtClean="0"/>
              <a:t>th</a:t>
            </a:r>
            <a:r>
              <a:rPr lang="en-US" sz="2000" i="1" dirty="0" smtClean="0"/>
              <a:t> grade)</a:t>
            </a:r>
            <a:endParaRPr lang="en-US" sz="2000" dirty="0"/>
          </a:p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5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495800"/>
            <a:ext cx="3205427" cy="2779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05400" y="314235"/>
            <a:ext cx="44196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 AM A SWORD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I am a sword,</a:t>
            </a:r>
            <a:br>
              <a:rPr lang="en-US" sz="2800" dirty="0"/>
            </a:br>
            <a:r>
              <a:rPr lang="en-US" sz="2800" dirty="0"/>
              <a:t>Sharper than a tongue</a:t>
            </a:r>
            <a:br>
              <a:rPr lang="en-US" sz="2800" dirty="0"/>
            </a:br>
            <a:r>
              <a:rPr lang="en-US" sz="2800" dirty="0"/>
              <a:t>Nobody can defeat me,</a:t>
            </a:r>
            <a:br>
              <a:rPr lang="en-US" sz="2800" dirty="0"/>
            </a:br>
            <a:r>
              <a:rPr lang="en-US" sz="2800" dirty="0"/>
              <a:t>Because I am a sword,</a:t>
            </a:r>
            <a:br>
              <a:rPr lang="en-US" sz="2800" dirty="0"/>
            </a:br>
            <a:r>
              <a:rPr lang="en-US" sz="2800" dirty="0"/>
              <a:t>I can not be hurt by what people say</a:t>
            </a:r>
            <a:br>
              <a:rPr lang="en-US" sz="2800" dirty="0"/>
            </a:br>
            <a:r>
              <a:rPr lang="en-US" sz="2800" dirty="0"/>
              <a:t>About me, </a:t>
            </a:r>
            <a:br>
              <a:rPr lang="en-US" sz="2800" dirty="0"/>
            </a:br>
            <a:r>
              <a:rPr lang="en-US" sz="2800" dirty="0"/>
              <a:t>I will not show my anger</a:t>
            </a:r>
            <a:br>
              <a:rPr lang="en-US" sz="2800" dirty="0"/>
            </a:br>
            <a:r>
              <a:rPr lang="en-US" sz="2800" dirty="0"/>
              <a:t>Against</a:t>
            </a:r>
            <a:br>
              <a:rPr lang="en-US" sz="2800" dirty="0"/>
            </a:br>
            <a:r>
              <a:rPr lang="en-US" sz="2800" dirty="0"/>
              <a:t>Someone else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i="1" dirty="0"/>
              <a:t>By </a:t>
            </a:r>
            <a:r>
              <a:rPr lang="en-US" i="1" dirty="0" smtClean="0"/>
              <a:t>Brad (4</a:t>
            </a:r>
            <a:r>
              <a:rPr lang="en-US" i="1" baseline="30000" dirty="0" smtClean="0"/>
              <a:t>th</a:t>
            </a:r>
            <a:r>
              <a:rPr lang="en-US" i="1" dirty="0" smtClean="0"/>
              <a:t> grade)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22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91" y="0"/>
            <a:ext cx="9149891" cy="685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5891" y="457200"/>
            <a:ext cx="892129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 smtClean="0"/>
              <a:t>Bubbles</a:t>
            </a:r>
          </a:p>
          <a:p>
            <a:pPr algn="ctr"/>
            <a:r>
              <a:rPr lang="en-US" sz="4800" dirty="0" smtClean="0"/>
              <a:t>Floating holes reflecting spheres little rainbow heads glued together like magnets liquid </a:t>
            </a:r>
          </a:p>
          <a:p>
            <a:pPr algn="ctr"/>
            <a:r>
              <a:rPr lang="en-US" sz="4800" dirty="0" smtClean="0"/>
              <a:t>crystal balls silent </a:t>
            </a:r>
          </a:p>
          <a:p>
            <a:pPr algn="ctr"/>
            <a:r>
              <a:rPr lang="en-US" sz="4800" dirty="0" smtClean="0"/>
              <a:t>popcorn </a:t>
            </a:r>
          </a:p>
          <a:p>
            <a:pPr algn="ctr"/>
            <a:r>
              <a:rPr lang="en-US" sz="4800" dirty="0" smtClean="0"/>
              <a:t>bubbles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0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76800" y="6019800"/>
            <a:ext cx="3892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http://library.thinkquest.org/J0112392/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74073"/>
            <a:ext cx="8388019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2"/>
                </a:solidFill>
              </a:rPr>
              <a:t>Repetition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Simile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</a:rPr>
              <a:t>Alliteration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Personification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Onomatopoeia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</a:rPr>
              <a:t>Paradox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</a:rPr>
              <a:t>Metaphor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b="1" dirty="0" smtClean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58836" y="4419600"/>
            <a:ext cx="56448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Definition: Metaphor is when you use two nouns and compare or contrast them to one another. Unlike simile, you don't use "like" or "as" in the comparison.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77836" y="3865418"/>
            <a:ext cx="6025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Definition: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statement that seems impossible at first but actually makes sense. </a:t>
            </a: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24200"/>
            <a:ext cx="4876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4">
                    <a:lumMod val="50000"/>
                  </a:schemeClr>
                </a:solidFill>
              </a:rPr>
              <a:t>Definition: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</a:rPr>
              <a:t> onomatopoeia are words that sound like the objects they name or the sounds those objects make.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57255" y="2459236"/>
            <a:ext cx="4572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Definition: when you make a thing, idea, or an animal do something only humans can do.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76582" y="18288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Definition: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When two or more words in a poem begin with the same letter or sound. 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11430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Definition: Simile is when you compare two nouns that are unlike, with "like" or "as."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41954" y="543350"/>
            <a:ext cx="5527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Repetition is when you have a word and use it more than once.</a:t>
            </a:r>
          </a:p>
        </p:txBody>
      </p:sp>
    </p:spTree>
    <p:extLst>
      <p:ext uri="{BB962C8B-B14F-4D97-AF65-F5344CB8AC3E}">
        <p14:creationId xmlns:p14="http://schemas.microsoft.com/office/powerpoint/2010/main" val="933081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9891" cy="685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45127" y="457200"/>
            <a:ext cx="7620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chemeClr val="tx2"/>
                </a:solidFill>
              </a:rPr>
              <a:t>Bubbles</a:t>
            </a:r>
          </a:p>
          <a:p>
            <a:pPr algn="ctr"/>
            <a:r>
              <a:rPr lang="en-US" sz="4800" b="1" dirty="0" smtClean="0">
                <a:solidFill>
                  <a:schemeClr val="tx2"/>
                </a:solidFill>
              </a:rPr>
              <a:t>Floating holes </a:t>
            </a:r>
          </a:p>
          <a:p>
            <a:pPr algn="ctr"/>
            <a:r>
              <a:rPr lang="en-US" sz="4800" b="1" dirty="0" smtClean="0">
                <a:solidFill>
                  <a:schemeClr val="tx2"/>
                </a:solidFill>
              </a:rPr>
              <a:t>Reflecting spheres</a:t>
            </a:r>
          </a:p>
          <a:p>
            <a:pPr algn="ctr"/>
            <a:r>
              <a:rPr lang="en-US" sz="4800" b="1" dirty="0" smtClean="0">
                <a:solidFill>
                  <a:schemeClr val="tx2"/>
                </a:solidFill>
              </a:rPr>
              <a:t>Little rainbow heads</a:t>
            </a:r>
          </a:p>
          <a:p>
            <a:pPr algn="ctr"/>
            <a:r>
              <a:rPr lang="en-US" sz="4800" b="1" dirty="0" smtClean="0">
                <a:solidFill>
                  <a:schemeClr val="tx2"/>
                </a:solidFill>
              </a:rPr>
              <a:t>Glued together like magnets</a:t>
            </a:r>
          </a:p>
          <a:p>
            <a:pPr algn="ctr"/>
            <a:r>
              <a:rPr lang="en-US" sz="4800" b="1" dirty="0" smtClean="0">
                <a:solidFill>
                  <a:schemeClr val="tx2"/>
                </a:solidFill>
              </a:rPr>
              <a:t>Liquid crystal balls</a:t>
            </a:r>
          </a:p>
          <a:p>
            <a:pPr algn="ctr"/>
            <a:r>
              <a:rPr lang="en-US" sz="4800" b="1" dirty="0" smtClean="0">
                <a:solidFill>
                  <a:schemeClr val="tx2"/>
                </a:solidFill>
              </a:rPr>
              <a:t>Silent popcorn</a:t>
            </a:r>
          </a:p>
          <a:p>
            <a:pPr algn="ctr"/>
            <a:r>
              <a:rPr lang="en-US" sz="4800" b="1" dirty="0" smtClean="0">
                <a:solidFill>
                  <a:schemeClr val="tx2"/>
                </a:solidFill>
              </a:rPr>
              <a:t>Bubbles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91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0700" dirty="0" smtClean="0"/>
              <a:t>Poetry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>
            <a:noAutofit/>
          </a:bodyPr>
          <a:lstStyle/>
          <a:p>
            <a:r>
              <a:rPr lang="en-US" sz="6000" dirty="0" smtClean="0"/>
              <a:t>Can </a:t>
            </a:r>
            <a:r>
              <a:rPr lang="en-US" sz="6000" b="1" dirty="0" smtClean="0">
                <a:solidFill>
                  <a:schemeClr val="tx2"/>
                </a:solidFill>
              </a:rPr>
              <a:t>repetition</a:t>
            </a:r>
            <a:r>
              <a:rPr lang="en-US" sz="6000" dirty="0" smtClean="0"/>
              <a:t> be fun and not boring in poetry?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1011382" y="6858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Elements of 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96096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Repetition is when you have a word and use it more than once.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3124200" cy="53340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600" dirty="0">
                <a:solidFill>
                  <a:schemeClr val="tx2"/>
                </a:solidFill>
              </a:rPr>
              <a:t>Inside the ocean</a:t>
            </a:r>
            <a:br>
              <a:rPr lang="en-US" sz="4600" dirty="0">
                <a:solidFill>
                  <a:schemeClr val="tx2"/>
                </a:solidFill>
              </a:rPr>
            </a:br>
            <a:r>
              <a:rPr lang="en-US" sz="4600" dirty="0">
                <a:solidFill>
                  <a:schemeClr val="tx2"/>
                </a:solidFill>
              </a:rPr>
              <a:t>I see fish.</a:t>
            </a:r>
            <a:br>
              <a:rPr lang="en-US" sz="4600" dirty="0">
                <a:solidFill>
                  <a:schemeClr val="tx2"/>
                </a:solidFill>
              </a:rPr>
            </a:br>
            <a:r>
              <a:rPr lang="en-US" sz="4600" dirty="0">
                <a:solidFill>
                  <a:schemeClr val="tx2"/>
                </a:solidFill>
              </a:rPr>
              <a:t>Inside the waves</a:t>
            </a:r>
            <a:br>
              <a:rPr lang="en-US" sz="4600" dirty="0">
                <a:solidFill>
                  <a:schemeClr val="tx2"/>
                </a:solidFill>
              </a:rPr>
            </a:br>
            <a:r>
              <a:rPr lang="en-US" sz="4600" dirty="0">
                <a:solidFill>
                  <a:schemeClr val="tx2"/>
                </a:solidFill>
              </a:rPr>
              <a:t>I hear a splash.</a:t>
            </a:r>
            <a:br>
              <a:rPr lang="en-US" sz="4600" dirty="0">
                <a:solidFill>
                  <a:schemeClr val="tx2"/>
                </a:solidFill>
              </a:rPr>
            </a:br>
            <a:r>
              <a:rPr lang="en-US" sz="4600" dirty="0">
                <a:solidFill>
                  <a:schemeClr val="tx2"/>
                </a:solidFill>
              </a:rPr>
              <a:t>Inside the </a:t>
            </a:r>
            <a:r>
              <a:rPr lang="en-US" sz="4600" dirty="0" smtClean="0">
                <a:solidFill>
                  <a:schemeClr val="tx2"/>
                </a:solidFill>
              </a:rPr>
              <a:t>water</a:t>
            </a:r>
            <a:r>
              <a:rPr lang="en-US" sz="4600" dirty="0">
                <a:solidFill>
                  <a:schemeClr val="tx2"/>
                </a:solidFill>
              </a:rPr>
              <a:t/>
            </a:r>
            <a:br>
              <a:rPr lang="en-US" sz="4600" dirty="0">
                <a:solidFill>
                  <a:schemeClr val="tx2"/>
                </a:solidFill>
              </a:rPr>
            </a:br>
            <a:r>
              <a:rPr lang="en-US" sz="4600" dirty="0">
                <a:solidFill>
                  <a:schemeClr val="tx2"/>
                </a:solidFill>
              </a:rPr>
              <a:t>I felt a fish</a:t>
            </a:r>
            <a:r>
              <a:rPr lang="en-US" sz="4600" dirty="0" smtClean="0">
                <a:solidFill>
                  <a:schemeClr val="tx2"/>
                </a:solidFill>
              </a:rPr>
              <a:t>.</a:t>
            </a:r>
            <a:r>
              <a:rPr lang="en-US" sz="4600" dirty="0">
                <a:solidFill>
                  <a:schemeClr val="tx2"/>
                </a:solidFill>
              </a:rPr>
              <a:t/>
            </a:r>
            <a:br>
              <a:rPr lang="en-US" sz="4600" dirty="0">
                <a:solidFill>
                  <a:schemeClr val="tx2"/>
                </a:solidFill>
              </a:rPr>
            </a:br>
            <a:r>
              <a:rPr lang="en-US" sz="4600" dirty="0">
                <a:solidFill>
                  <a:schemeClr val="tx2"/>
                </a:solidFill>
              </a:rPr>
              <a:t>It seems so big,</a:t>
            </a:r>
            <a:br>
              <a:rPr lang="en-US" sz="4600" dirty="0">
                <a:solidFill>
                  <a:schemeClr val="tx2"/>
                </a:solidFill>
              </a:rPr>
            </a:br>
            <a:r>
              <a:rPr lang="en-US" sz="4600" dirty="0">
                <a:solidFill>
                  <a:schemeClr val="tx2"/>
                </a:solidFill>
              </a:rPr>
              <a:t>as big as a whale.</a:t>
            </a:r>
            <a:br>
              <a:rPr lang="en-US" sz="4600" dirty="0">
                <a:solidFill>
                  <a:schemeClr val="tx2"/>
                </a:solidFill>
              </a:rPr>
            </a:br>
            <a:r>
              <a:rPr lang="en-US" sz="4600" dirty="0">
                <a:solidFill>
                  <a:schemeClr val="tx2"/>
                </a:solidFill>
              </a:rPr>
              <a:t>It has to be,</a:t>
            </a:r>
            <a:br>
              <a:rPr lang="en-US" sz="4600" dirty="0">
                <a:solidFill>
                  <a:schemeClr val="tx2"/>
                </a:solidFill>
              </a:rPr>
            </a:br>
            <a:r>
              <a:rPr lang="en-US" sz="4600" dirty="0">
                <a:solidFill>
                  <a:schemeClr val="tx2"/>
                </a:solidFill>
              </a:rPr>
              <a:t>But then I see,</a:t>
            </a:r>
            <a:br>
              <a:rPr lang="en-US" sz="4600" dirty="0">
                <a:solidFill>
                  <a:schemeClr val="tx2"/>
                </a:solidFill>
              </a:rPr>
            </a:br>
            <a:r>
              <a:rPr lang="en-US" sz="4600" dirty="0">
                <a:solidFill>
                  <a:schemeClr val="tx2"/>
                </a:solidFill>
              </a:rPr>
              <a:t>It's a tuna fish. </a:t>
            </a:r>
            <a:endParaRPr lang="en-US" sz="46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 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chemeClr val="tx2"/>
                </a:solidFill>
              </a:rPr>
              <a:t>By </a:t>
            </a:r>
            <a:r>
              <a:rPr lang="en-US" sz="2600" dirty="0" smtClean="0">
                <a:solidFill>
                  <a:schemeClr val="tx2"/>
                </a:solidFill>
              </a:rPr>
              <a:t>Rachel (4</a:t>
            </a:r>
            <a:r>
              <a:rPr lang="en-US" sz="2600" baseline="30000" dirty="0" smtClean="0">
                <a:solidFill>
                  <a:schemeClr val="tx2"/>
                </a:solidFill>
              </a:rPr>
              <a:t>th</a:t>
            </a:r>
            <a:r>
              <a:rPr lang="en-US" sz="2600" dirty="0" smtClean="0">
                <a:solidFill>
                  <a:schemeClr val="tx2"/>
                </a:solidFill>
              </a:rPr>
              <a:t> grade)</a:t>
            </a:r>
          </a:p>
          <a:p>
            <a:endParaRPr lang="en-US" dirty="0"/>
          </a:p>
        </p:txBody>
      </p:sp>
      <p:pic>
        <p:nvPicPr>
          <p:cNvPr id="4098" name="Picture 2" descr="http://t0.gstatic.com/images?q=tbn:ANd9GcSAnWSR6bHDxQzQwbK6BQaj9pdH-90waXmhRynZsvKnuZfS_FkT3g:logos.co/1024/royalty-free-vector-of-a-bluefin-tuna-fish-logo-by-patrimonio-6694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92" b="89868" l="0" r="9909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8490">
            <a:off x="3810000" y="1447800"/>
            <a:ext cx="4648200" cy="475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47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91" y="0"/>
            <a:ext cx="9378491" cy="7024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229600" cy="70248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u="sng" dirty="0"/>
              <a:t>Under</a:t>
            </a:r>
            <a:endParaRPr lang="en-US" sz="3600" b="1" u="sng" dirty="0" smtClean="0"/>
          </a:p>
          <a:p>
            <a:pPr marL="0" indent="0" algn="ctr">
              <a:buNone/>
            </a:pPr>
            <a:r>
              <a:rPr lang="en-US" sz="3600" b="1" dirty="0"/>
              <a:t>Under the clouds,</a:t>
            </a:r>
            <a:br>
              <a:rPr lang="en-US" sz="3600" b="1" dirty="0"/>
            </a:br>
            <a:r>
              <a:rPr lang="en-US" sz="3600" b="1" dirty="0"/>
              <a:t>Under the trees, </a:t>
            </a:r>
            <a:br>
              <a:rPr lang="en-US" sz="3600" b="1" dirty="0"/>
            </a:br>
            <a:r>
              <a:rPr lang="en-US" sz="3600" b="1" dirty="0"/>
              <a:t>Under the sea,</a:t>
            </a:r>
            <a:br>
              <a:rPr lang="en-US" sz="3600" b="1" dirty="0"/>
            </a:br>
            <a:r>
              <a:rPr lang="en-US" sz="3600" b="1" dirty="0"/>
              <a:t>I can fall asleep,</a:t>
            </a:r>
            <a:br>
              <a:rPr lang="en-US" sz="3600" b="1" dirty="0"/>
            </a:br>
            <a:r>
              <a:rPr lang="en-US" sz="3600" b="1" dirty="0"/>
              <a:t>and dream of</a:t>
            </a:r>
            <a:br>
              <a:rPr lang="en-US" sz="3600" b="1" dirty="0"/>
            </a:br>
            <a:r>
              <a:rPr lang="en-US" sz="3600" b="1" dirty="0"/>
              <a:t>moving clouds</a:t>
            </a:r>
            <a:br>
              <a:rPr lang="en-US" sz="3600" b="1" dirty="0"/>
            </a:br>
            <a:r>
              <a:rPr lang="en-US" sz="3600" b="1" dirty="0"/>
              <a:t>and swaying trees,</a:t>
            </a:r>
            <a:br>
              <a:rPr lang="en-US" sz="3600" b="1" dirty="0"/>
            </a:br>
            <a:r>
              <a:rPr lang="en-US" sz="3600" b="1" dirty="0"/>
              <a:t>and waves moving,</a:t>
            </a:r>
            <a:br>
              <a:rPr lang="en-US" sz="3600" b="1" dirty="0"/>
            </a:br>
            <a:r>
              <a:rPr lang="en-US" sz="3600" b="1" dirty="0"/>
              <a:t>in the </a:t>
            </a:r>
            <a:r>
              <a:rPr lang="en-US" sz="3600" b="1" dirty="0" smtClean="0"/>
              <a:t>seas.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 smtClean="0"/>
              <a:t>By, Jake (4</a:t>
            </a:r>
            <a:r>
              <a:rPr lang="en-US" baseline="30000" dirty="0" smtClean="0"/>
              <a:t>th</a:t>
            </a:r>
            <a:r>
              <a:rPr lang="en-US" dirty="0" smtClean="0"/>
              <a:t> grade)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72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10700" dirty="0" smtClean="0"/>
              <a:t>Poetry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667000"/>
            <a:ext cx="8534400" cy="17526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tx2"/>
                </a:solidFill>
              </a:rPr>
              <a:t>Simile</a:t>
            </a:r>
            <a:endParaRPr lang="en-US" sz="6000" b="1" dirty="0" smtClean="0">
              <a:solidFill>
                <a:schemeClr val="tx2"/>
              </a:solidFill>
            </a:endParaRPr>
          </a:p>
          <a:p>
            <a:pPr algn="l"/>
            <a:r>
              <a:rPr lang="en-US" sz="4400" dirty="0" smtClean="0"/>
              <a:t>Definition: Simile is when you compare two nouns that are unlike, with "like" or "as."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8421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t3.gstatic.com/images?q=tbn:ANd9GcTqDkls_P9gC1rgE5GNwsGtBYQHhFuC-zMhuqZ8cfmwA8Bd-0-MxQ:3.bp.blogspot.com/-bdGA2mIxJ-c/T1o555QlGDI/AAAAAAAAC-o/mlld_RtWy2M/s1600/bird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4" y="0"/>
            <a:ext cx="9180000" cy="687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228600"/>
            <a:ext cx="5627914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Piano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Playing the piano is like</a:t>
            </a:r>
            <a:br>
              <a:rPr lang="en-US" dirty="0"/>
            </a:br>
            <a:r>
              <a:rPr lang="en-US" dirty="0"/>
              <a:t>A bird soaring in </a:t>
            </a:r>
            <a:r>
              <a:rPr lang="en-US" dirty="0" smtClean="0"/>
              <a:t>the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sky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When you play the keys it is like</a:t>
            </a:r>
            <a:br>
              <a:rPr lang="en-US" dirty="0"/>
            </a:br>
            <a:r>
              <a:rPr lang="en-US" dirty="0"/>
              <a:t>Flying your fingers across the</a:t>
            </a:r>
            <a:br>
              <a:rPr lang="en-US" dirty="0"/>
            </a:br>
            <a:r>
              <a:rPr lang="en-US" dirty="0" smtClean="0"/>
              <a:t>piano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The notes are like</a:t>
            </a:r>
            <a:br>
              <a:rPr lang="en-US" dirty="0"/>
            </a:br>
            <a:r>
              <a:rPr lang="en-US" dirty="0"/>
              <a:t>Clouds drifting through the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sky</a:t>
            </a:r>
            <a:r>
              <a:rPr lang="en-US" dirty="0"/>
              <a:t>.</a:t>
            </a:r>
            <a:endParaRPr lang="en-US" dirty="0" smtClean="0"/>
          </a:p>
          <a:p>
            <a:pPr marL="0" indent="0" algn="ctr">
              <a:buNone/>
            </a:pPr>
            <a:r>
              <a:rPr lang="en-US" sz="2200" i="1" dirty="0"/>
              <a:t>By </a:t>
            </a:r>
            <a:r>
              <a:rPr lang="en-US" sz="2200" i="1" dirty="0" smtClean="0"/>
              <a:t>Autumn (4</a:t>
            </a:r>
            <a:r>
              <a:rPr lang="en-US" sz="2200" i="1" baseline="30000" dirty="0" smtClean="0"/>
              <a:t>th</a:t>
            </a:r>
            <a:r>
              <a:rPr lang="en-US" sz="2200" i="1" dirty="0" smtClean="0"/>
              <a:t> grade)</a:t>
            </a:r>
            <a:endParaRPr lang="en-US" sz="2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2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228600"/>
            <a:ext cx="47244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My Mind</a:t>
            </a:r>
          </a:p>
          <a:p>
            <a:endParaRPr lang="en-US" sz="2400" dirty="0" smtClean="0"/>
          </a:p>
          <a:p>
            <a:r>
              <a:rPr lang="en-US" sz="2400" dirty="0"/>
              <a:t>My mind is as brave </a:t>
            </a:r>
            <a:br>
              <a:rPr lang="en-US" sz="2400" dirty="0"/>
            </a:br>
            <a:r>
              <a:rPr lang="en-US" sz="2400" dirty="0"/>
              <a:t>as a warrior</a:t>
            </a:r>
            <a:br>
              <a:rPr lang="en-US" sz="2400" dirty="0"/>
            </a:br>
            <a:r>
              <a:rPr lang="en-US" sz="2400" dirty="0"/>
              <a:t>of the night.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It's ready to</a:t>
            </a:r>
            <a:br>
              <a:rPr lang="en-US" sz="2400" dirty="0"/>
            </a:br>
            <a:r>
              <a:rPr lang="en-US" sz="2400" dirty="0"/>
              <a:t>take on anything </a:t>
            </a:r>
            <a:br>
              <a:rPr lang="en-US" sz="2400" dirty="0"/>
            </a:br>
            <a:r>
              <a:rPr lang="en-US" sz="2400" dirty="0"/>
              <a:t>that comes to</a:t>
            </a:r>
            <a:br>
              <a:rPr lang="en-US" sz="2400" dirty="0"/>
            </a:br>
            <a:r>
              <a:rPr lang="en-US" sz="2400" dirty="0"/>
              <a:t>it.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It can take </a:t>
            </a:r>
            <a:br>
              <a:rPr lang="en-US" sz="2400" dirty="0"/>
            </a:br>
            <a:r>
              <a:rPr lang="en-US" sz="2400" dirty="0"/>
              <a:t>on any dream,</a:t>
            </a:r>
            <a:br>
              <a:rPr lang="en-US" sz="2400" dirty="0"/>
            </a:br>
            <a:r>
              <a:rPr lang="en-US" sz="2400" dirty="0"/>
              <a:t>and always follows</a:t>
            </a:r>
            <a:br>
              <a:rPr lang="en-US" sz="2400" dirty="0"/>
            </a:br>
            <a:r>
              <a:rPr lang="en-US" sz="2400" dirty="0" smtClean="0"/>
              <a:t>life</a:t>
            </a:r>
            <a:r>
              <a:rPr lang="en-US" sz="2400" dirty="0"/>
              <a:t>.</a:t>
            </a:r>
            <a:endParaRPr lang="en-US" sz="2400" dirty="0" smtClean="0"/>
          </a:p>
          <a:p>
            <a:r>
              <a:rPr lang="en-US" sz="2000" dirty="0"/>
              <a:t>By </a:t>
            </a:r>
            <a:r>
              <a:rPr lang="en-US" sz="2000" dirty="0" smtClean="0"/>
              <a:t>Alex (4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grade)</a:t>
            </a:r>
          </a:p>
          <a:p>
            <a:endParaRPr lang="en-US" sz="2400" dirty="0"/>
          </a:p>
        </p:txBody>
      </p:sp>
      <p:pic>
        <p:nvPicPr>
          <p:cNvPr id="7170" name="Picture 2" descr="http://t3.gstatic.com/images?q=tbn:ANd9GcQQq5JSsuGc-WPUjbBNEzBoDo_w9kQfFUkXh1uEjeCwhj_hMpHh:www.clipartlab.com/clipart_preview/art_zoom/cl4-zulu_warrio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747085"/>
            <a:ext cx="5334000" cy="5334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39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470</Words>
  <Application>Microsoft Office PowerPoint</Application>
  <PresentationFormat>On-screen Show (4:3)</PresentationFormat>
  <Paragraphs>122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Poetry  </vt:lpstr>
      <vt:lpstr>PowerPoint Presentation</vt:lpstr>
      <vt:lpstr>PowerPoint Presentation</vt:lpstr>
      <vt:lpstr>Poetry  </vt:lpstr>
      <vt:lpstr> Repetition is when you have a word and use it more than once. </vt:lpstr>
      <vt:lpstr>PowerPoint Presentation</vt:lpstr>
      <vt:lpstr>Poetry  </vt:lpstr>
      <vt:lpstr>PowerPoint Presentation</vt:lpstr>
      <vt:lpstr>PowerPoint Presentation</vt:lpstr>
      <vt:lpstr>Poetry  </vt:lpstr>
      <vt:lpstr>PowerPoint Presentation</vt:lpstr>
      <vt:lpstr>Poetry  </vt:lpstr>
      <vt:lpstr>PowerPoint Presentation</vt:lpstr>
      <vt:lpstr>Poetry</vt:lpstr>
      <vt:lpstr>PowerPoint Presentation</vt:lpstr>
      <vt:lpstr>Poetry  </vt:lpstr>
      <vt:lpstr>PowerPoint Presentation</vt:lpstr>
      <vt:lpstr>Poetry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</dc:title>
  <dc:creator>Administrator</dc:creator>
  <cp:lastModifiedBy>Administrator</cp:lastModifiedBy>
  <cp:revision>20</cp:revision>
  <dcterms:created xsi:type="dcterms:W3CDTF">2013-01-07T16:29:38Z</dcterms:created>
  <dcterms:modified xsi:type="dcterms:W3CDTF">2013-01-11T18:42:24Z</dcterms:modified>
</cp:coreProperties>
</file>