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ee Barton" initials="SB" lastIdx="0" clrIdx="0">
    <p:extLst>
      <p:ext uri="{19B8F6BF-5375-455C-9EA6-DF929625EA0E}">
        <p15:presenceInfo xmlns:p15="http://schemas.microsoft.com/office/powerpoint/2012/main" userId="S-1-5-21-162456036-484141972-670977296-29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8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0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4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6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55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3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11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52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4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9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7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5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2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5DA361B-BEE2-4FC3-8B4A-BBA62310058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81FA04-110F-477E-B150-F757541F2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6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614" y="1380068"/>
            <a:ext cx="9863409" cy="2616199"/>
          </a:xfrm>
        </p:spPr>
        <p:txBody>
          <a:bodyPr>
            <a:normAutofit/>
          </a:bodyPr>
          <a:lstStyle/>
          <a:p>
            <a:r>
              <a:rPr lang="en-US" sz="11000" b="1" dirty="0" smtClean="0"/>
              <a:t>BOLD</a:t>
            </a:r>
            <a:r>
              <a:rPr lang="en-US" sz="9600" dirty="0" smtClean="0"/>
              <a:t> Beginnings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8" y="5068322"/>
            <a:ext cx="6987645" cy="1388534"/>
          </a:xfrm>
        </p:spPr>
        <p:txBody>
          <a:bodyPr/>
          <a:lstStyle/>
          <a:p>
            <a:r>
              <a:rPr lang="en-US" dirty="0" smtClean="0"/>
              <a:t>6+1 Writing Trait: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28598"/>
            <a:ext cx="10018713" cy="295192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Now, read the beginning of your writing and give it a thumbs up or a thumbs down.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Does 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649" y="3517675"/>
            <a:ext cx="10018713" cy="3124201"/>
          </a:xfrm>
        </p:spPr>
        <p:txBody>
          <a:bodyPr/>
          <a:lstStyle/>
          <a:p>
            <a:r>
              <a:rPr lang="en-US" sz="4000" dirty="0"/>
              <a:t>catch the reader’s attention</a:t>
            </a:r>
            <a:r>
              <a:rPr lang="en-US" sz="4000" dirty="0" smtClean="0"/>
              <a:t>:</a:t>
            </a:r>
          </a:p>
          <a:p>
            <a:r>
              <a:rPr lang="en-US" sz="4000" dirty="0" smtClean="0"/>
              <a:t>make your reader want to read more?</a:t>
            </a:r>
          </a:p>
          <a:p>
            <a:r>
              <a:rPr lang="en-US" sz="4000" dirty="0"/>
              <a:t>s</a:t>
            </a:r>
            <a:r>
              <a:rPr lang="en-US" sz="4000" dirty="0" smtClean="0"/>
              <a:t>ound interesting, enjoyable, and worth the reader’s time</a:t>
            </a:r>
            <a:r>
              <a:rPr lang="en-US" sz="4000" dirty="0" smtClean="0"/>
              <a:t>?						</a:t>
            </a:r>
            <a:endParaRPr lang="en-US" sz="4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www.psdgraphics.com/wp-content/uploads/2013/01/round-rating-button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02" b="97162" l="164" r="98689">
                        <a14:foregroundMark x1="17377" y1="24017" x2="6230" y2="53275"/>
                        <a14:foregroundMark x1="7213" y1="52620" x2="12787" y2="70742"/>
                        <a14:foregroundMark x1="17869" y1="24017" x2="31148" y2="20087"/>
                        <a14:foregroundMark x1="25082" y1="36245" x2="29180" y2="70742"/>
                        <a14:foregroundMark x1="58197" y1="36245" x2="52459" y2="55895"/>
                        <a14:foregroundMark x1="57541" y1="59389" x2="68852" y2="71397"/>
                        <a14:foregroundMark x1="69836" y1="36900" x2="74426" y2="484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019" y="721465"/>
            <a:ext cx="2589833" cy="19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myfreelancecopywriter.com/wp-content/uploads/2010/12/97-hook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t="10383" r="4160" b="10715"/>
          <a:stretch/>
        </p:blipFill>
        <p:spPr bwMode="auto">
          <a:xfrm>
            <a:off x="7683071" y="2125595"/>
            <a:ext cx="1977764" cy="176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resources.phrasemix.com/img/full/wondering-aar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9" t="2862" r="13351" b="2004"/>
          <a:stretch/>
        </p:blipFill>
        <p:spPr bwMode="auto">
          <a:xfrm>
            <a:off x="9557313" y="2934400"/>
            <a:ext cx="1830572" cy="137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9557313" y="4419301"/>
            <a:ext cx="2445026" cy="278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9600" smtClean="0"/>
              <a:t>What’s next?</a:t>
            </a:r>
            <a:endParaRPr lang="en-US" sz="9600" dirty="0"/>
          </a:p>
        </p:txBody>
      </p:sp>
      <p:pic>
        <p:nvPicPr>
          <p:cNvPr id="8" name="Picture 8" descr="http://www.motherpedia.com.au/images/directoryimages/2668/child-reading__larg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732" y="5361079"/>
            <a:ext cx="2190545" cy="149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9463019" y="5707117"/>
            <a:ext cx="2040003" cy="934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hlinkClick r:id="" action="ppaction://hlinkshowjump?jump=nextslide"/>
          </p:cNvPr>
          <p:cNvSpPr txBox="1"/>
          <p:nvPr/>
        </p:nvSpPr>
        <p:spPr>
          <a:xfrm>
            <a:off x="9463019" y="5946343"/>
            <a:ext cx="204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Alternate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1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dirty="0" smtClean="0"/>
              <a:t>Alternate Activity</a:t>
            </a:r>
            <a:br>
              <a:rPr lang="en-US" dirty="0" smtClean="0"/>
            </a:br>
            <a:r>
              <a:rPr lang="en-US" sz="6000" dirty="0" smtClean="0"/>
              <a:t>HOOK FEST!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52599"/>
            <a:ext cx="10018713" cy="40386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Using books in our room, each student is to find one book that “hooks” the reader using the first sentence or first paragraph.</a:t>
            </a:r>
          </a:p>
          <a:p>
            <a:r>
              <a:rPr lang="en-US" sz="3200" dirty="0" smtClean="0"/>
              <a:t>In small groups, students will read the hook in their book to their group.  The group will discuss HOW or WHY this was a great author’s hook.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305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91" y="346842"/>
            <a:ext cx="10446734" cy="2091558"/>
          </a:xfrm>
        </p:spPr>
        <p:txBody>
          <a:bodyPr/>
          <a:lstStyle/>
          <a:p>
            <a:r>
              <a:rPr lang="en-US" dirty="0" smtClean="0"/>
              <a:t>Ever picked up a book, or a story, and after reading just a short time you’ve put it down?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8083" y="346842"/>
            <a:ext cx="9758854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It’s missing a </a:t>
            </a:r>
          </a:p>
          <a:p>
            <a:pPr algn="ctr"/>
            <a:r>
              <a:rPr lang="en-US" sz="6000" b="1" dirty="0" smtClean="0"/>
              <a:t>BOLD</a:t>
            </a:r>
            <a:r>
              <a:rPr lang="en-US" sz="6000" dirty="0" smtClean="0"/>
              <a:t> Beginning!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403132" y="2990193"/>
            <a:ext cx="110142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What are BOLD Beginnings? </a:t>
            </a:r>
          </a:p>
          <a:p>
            <a:r>
              <a:rPr lang="en-US" sz="5400" dirty="0" smtClean="0"/>
              <a:t>How do you write a BOLD Beginning?  </a:t>
            </a:r>
          </a:p>
          <a:p>
            <a:r>
              <a:rPr lang="en-US" sz="5400" dirty="0" smtClean="0"/>
              <a:t>I’m so glad you asked!!!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5440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BOLD Beginnings </a:t>
            </a:r>
            <a:r>
              <a:rPr lang="en-US" sz="6000" dirty="0" smtClean="0"/>
              <a:t>catch </a:t>
            </a:r>
            <a:r>
              <a:rPr lang="en-US" sz="6000" dirty="0"/>
              <a:t>the reader’s attention</a:t>
            </a:r>
            <a:r>
              <a:rPr lang="en-US" sz="6000" dirty="0" smtClean="0"/>
              <a:t>: </a:t>
            </a:r>
            <a:endParaRPr lang="en-US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91443" y="2751450"/>
            <a:ext cx="2912033" cy="4162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/>
              <a:t>hooks your reader into wanting to read </a:t>
            </a:r>
            <a:r>
              <a:rPr lang="en-US" sz="4500" dirty="0" smtClean="0"/>
              <a:t>more.</a:t>
            </a:r>
            <a:endParaRPr lang="en-US" sz="4500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18063" y="6772766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7" name="Picture 2" descr="http://mcdn.teacherspayteachers.com/thumbitem/Hook-Your-Readers-Story-StartersPosters-for-the-ELA-Classroom-097088900-1376674704/original-830993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" t="2137" r="53120" b="35558"/>
          <a:stretch/>
        </p:blipFill>
        <p:spPr bwMode="auto">
          <a:xfrm>
            <a:off x="8103476" y="2494582"/>
            <a:ext cx="3923476" cy="422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myfreelancecopywriter.com/wp-content/uploads/2010/12/97-ho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457" y="2776619"/>
            <a:ext cx="3899986" cy="408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08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713133"/>
            <a:ext cx="10018713" cy="1752599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BOLD Beginnings </a:t>
            </a:r>
            <a:r>
              <a:rPr lang="en-US" sz="6000" dirty="0" smtClean="0"/>
              <a:t>make </a:t>
            </a:r>
            <a:r>
              <a:rPr lang="en-US" sz="6000" dirty="0"/>
              <a:t>the reader want to read more</a:t>
            </a:r>
            <a:r>
              <a:rPr lang="en-US" sz="6000" dirty="0" smtClean="0"/>
              <a:t>:</a:t>
            </a:r>
            <a:endParaRPr lang="en-US" sz="6000" dirty="0"/>
          </a:p>
        </p:txBody>
      </p:sp>
      <p:pic>
        <p:nvPicPr>
          <p:cNvPr id="2050" name="Picture 2" descr="http://resources.phrasemix.com/img/full/wondering-aar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884" y="0"/>
            <a:ext cx="9455561" cy="555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1203" y="4825132"/>
            <a:ext cx="8718898" cy="25489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 smtClean="0"/>
              <a:t>What’s next?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1923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164350" cy="1981199"/>
          </a:xfrm>
        </p:spPr>
        <p:txBody>
          <a:bodyPr>
            <a:noAutofit/>
          </a:bodyPr>
          <a:lstStyle/>
          <a:p>
            <a:r>
              <a:rPr lang="en-US" sz="4200" b="1" dirty="0"/>
              <a:t>BOLD Beginnings </a:t>
            </a:r>
            <a:r>
              <a:rPr lang="en-US" dirty="0" smtClean="0"/>
              <a:t>make </a:t>
            </a:r>
            <a:r>
              <a:rPr lang="en-US" dirty="0"/>
              <a:t>your reader feel your piece is going to be an interesting and enjoyable experience and worth their time</a:t>
            </a:r>
          </a:p>
        </p:txBody>
      </p:sp>
      <p:pic>
        <p:nvPicPr>
          <p:cNvPr id="3076" name="Picture 4" descr="https://c2.staticflickr.com/8/7303/9447621006_e159f73dee_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13" b="20004"/>
          <a:stretch/>
        </p:blipFill>
        <p:spPr bwMode="auto">
          <a:xfrm>
            <a:off x="0" y="2666999"/>
            <a:ext cx="5913783" cy="37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xQTEhUUExQVFRUVFxcYFBcYFxQVFxcUFRQXFhUUFxcYHSggGBolHBUUITEhJSkrLi4uFx8zODMsNygtLiwBCgoKDg0OGhAQGiwkHyQsLCwsLCwsLCwsLCwsLCwsLCwsLCwsLCwsLCwsLCwsLCwsLCwsLCwsLCwsLCwsLDcsK//AABEIALgBEQMBIgACEQEDEQH/xAAbAAABBQEBAAAAAAAAAAAAAAAFAAEDBAYCB//EAEYQAAECAwUEBwUEBwcFAQAAAAEAAgMEEQUSITFBBlFhcRMiMoGRobEjQlLB0RRi4fAHFTNygpLxJDRDU1TC0heDk6KyFv/EABoBAAMBAQEBAAAAAAAAAAAAAAACAwEEBQb/xAAwEQACAgEDAwIEBAcBAAAAAAAAAQIRAxIhMQQTQVFhBYGRoSJCUvAUMmJxkrHhI//aAAwDAQACEQMRAD8A8jupqKeiV1BhBdTXFYupFqAK1xK4rF1c3EGkNxK6VPdTXVgEBql3Ke6kGooCGqtWbJPjRBDYKk+AGpPBcCGt/srZggww4jrvxJ3DQfNLJ0hoq2JtmMl4V1uGHXdq4hAY8sTVzhQaDVayZb0sQM91ovO4/CPUqja0DdnoPJRbLJGQjtxoM/RRFlMEamJK4N7j5IZFAGAxdruCEzGiqWKxLTDmEEEimRyIO9QPNOJXN2uJTCnpmzVvdMLkTCIB/MPiHzR8heQWdPmG8OGhqDuXqFj2oyOyrTjTEbimTEaMzP2fCdFfeArVVX2BBO5S2u6kZ3NQw4qLGorxNlYZyVaJsgNCUfgPVlpK3cXYzMvsa4EODskVdY0SmSOykCI89UEqeZvQxiRXhj5pZNLk1JsDy8s5oxaUbs9vUQOPacQ5ZclxCtuIzCgcDw+aO6uDe0zUAIdN9pV4duGovNoDxyVgvbE6zDUFZqTDS0X5YYKVRS3ZUydGMQUjtFGFK9aYMkkkgw8SdLxhnCeO4qNznDNjh3FeystSA7QeCfpJd2jfAJrZmx4x9oCcTDd69jdISzvcaoomzko7/Db4BFsDyPpm70g8b16jF2MlNWgeSqRNgZY5EjvRYUedXgnW6ifo6h+7EcO9VIn6OXe7FPfRFhRkKJwFo42wEwOy8HuVSJsbNjK6fFFhRXsOV6SMxulanuxXoEV9AVntlrGjQXudGbTCg5lGbUdRtN658krlReCqJ3ZLOq5x1PkFI2CHOLnZMy/epj4CgUUF9yEAq9qTJbCDG9p5DR/EcT4VSXY/BBOsvAkUF7XhuCATktcw17/ErYGCGtaMyRWmtd6ETEsCSG9ZxrU5gJkqMe5k3MDcTidBv+gVdxqan+iJzkFrScbx4Go73fRDXtO7kBkmQjFDA/EopY1oOgxA4O3XhoRqELEPep5WHuFEBRprT60Qu30KihQE8J1Wt5D6K1DC1GMISEAIzISPSODQOfJDZILa2NI3W8Tnx/BUcqQiVsaK1sNlxgqeH5xWYtiHdxfi45Aac9AtpNQ7rSct51PBZp0tfN45aV14lc01ZeDMuJRzjU4DQBSCVa3E0J3DIc0UnWbuq0dxdz3DghE3UjhkNAOQUxwfMRL7iG9/4IpIS5aOHodQuLKlxjUcUagtBFR+SmFKUGfLHXXZb+G9F2OBAIyKBWqwXxwGPgurDnKO6Jxw936KmOfhiTj5QdCmcomqV2iuRY1E6ZOtAyEKAN6uQYYVKG5W4RVBC/CAROQh1KFwAjtnswKwDB/pKn3QnQ7pIqshC2mij3z4rebb2fDjPYH6BZo7KS594jvKnQ6sqQ9rIw99W4W2cYe8q0xsmwGjIhKiibJuAqIiRyiuR9LDMPbiJrRW4W3LtWhZQ7ORfiCv2PsxEfFF8i43F5+6NFrlH1FimzewJt0VjHuF28KgcNEKtF1XU/OaJy0W8wvGAxDf3RgENjtxJXO93Z01SO4g6reIHmqdpxw2JDrQ4EgbzUD0qrjnezYfuDyKAztYkdvBvzC2KCTC8CYMRznOJAJoAMyBkANAp5qWJFB1W/CD/wDRC5s+TpTq1ROLDJHZPID6KngQx0zK00Q6LB/P4lauYs2K49mg4qs6xHajxU3IdQbMw2ASdPMlXIMmjos4BRRoVMAkc7H0UU5Q4U3FXoarvhXXEbsFYhlXRzS5NHs9AvPFcgt9BcBQarGbLEAknQfitPJOJNTr5BF2bWxfjy9/PJDJ9gaLrG1O/JreZ1ReJGDRjnuWetQvfrdbuCJUEbMzakUA0recd2QQx8InA8zz3IvFkrtXnPQJmy1G11JUqKFaUhXWkqeAbpI4VCkjACjd49KLmKMa/cHisZgHmX4nnTuVSILrmkZ5q9drWmdQAeNcVVnaX6bqDw/qsSGNTKxLzQd4Vp+iF2K/qU3ehRR+i64u0c0lTEkkkmMMoyyow3K1CkIo91BoW000YlwMYSeaJfrudbgYTac1WUZLwSUovyFYEJwzCNScYBtFjHbRzQzgeBVmW2ljOIBg0SbrkbYj2ugGJFZSoFDigkOC9lQRUK9thbcSFcAaMUFgbTxPgBSqTXA6tF/pqe4VILQbqwqGV2ic51OiBRyI9rgOqAVjl6odSkCTPNJADSSTQYIxPDooQhjtv7XDgr0pKNht6V9MOxz3rPzU1fiVOvnu7lKclLhFY3W4dl4YbLtA3f7kLe7tePkUWZ+wby+aCMNXO4AeiRDMUSJ7Efxt9HD5ofZMiI0xDBJoQa+quAVhuG41HofVPsf/AHpg3Xh5IfJqVnoMjYzGAUFeauOlwMgrANGoXNRWuwLiO+iZoVEUwxD5iBVDbVishnCI9p0Adn3FWpaBEu3i4kcRipNFUypMQwFTkYbXx2NPF1N90VVO1LcYHmHfAIzKN7M2ewN6btOeDdccTd3jmiELYuSdIzNsxKRn811KmoUFun+0OHFWZMjALotInGKaNNYzqEDfT5LXyTsyVlZGD1GP7j/DqtHBd1cNTTyUVyNKIQh9bEqCZA5nRcMmLoonhmvWT3YumgTOwccVE6DW63+n5zV6ZAqVDFwFBmQlobwAYjr8bDKtO4Lh77zyK5egFVagS9Lx3B3jSiHxSW1OuA8M0otFURA0tPEHvVWbHtDvqfVRx4vlQpwLzrx3jzxWG0GrGfV5pldA8D+KOP0QixIVATxPgi7104+CE+Rkk6ScU8/FoPa6vR0O+inO0D9W+Sr/AK0JzafBP9sbq0+C69c/MF9Tj0YXxkf+JOdoXfCpIVtud7oVF8Rh0PgUoLQTgMeS1tU7jXzF01Jacl/Kie0IkOZcGvaajJUm7OiuDqBRbRS72XeiBva0Co2Jarrxa8mu5cc5QlvA7MamlU2aWSsa4KjEo1ZVn5xIuDG+fAKxYMDproAPGu5aae2Y6UUe8ho7LG+riuac6OiMTD2zafSGmg7LdBxP0QyHDxqc6+i3rtioOLWPcHDPdVZy2JPoA4PzA35qMcqboq4k0pErLA8/VB4f7R43j5FEbDdWV44k+JQqM67G5gfnzVYmMeA+gA3mnmQubF9nOQtKkjvyTOFAeDh61XMw6j4cTc4O86H0RLk2J6/CbVqB7QSPSMLaYHuRSzZwOYDXMKOfiiio+DI8mAktl2CIC6poa4klbQwKQ6DKioWc69EvHsA+JRaNOwwCK+NAkjwPKk9jyqbs9piOvNBo4+q3VlywhwWNaKANHmEAnGtfGN3InP1K1AGGG75LcPkjmo80t9p+0PI3q9YsuaXnKO0mkzT+aJGIGtokz5XGGlcvYeMdkzWWMy9ABH3/ABOSLSUEiGK55oHYNpw4cAMiG6amnEuOC1dyrajNNjitK34MlIGR2CuOqmi9nDRVZq0YVDec0EaEgeqezpprx1CCOBqE2mjb2B75qh7/AMhcQ49SSVZtSANKCiGdE7TEcFF6kymzRJLxaNfXNyG2qBi0cvqp3xaZ1GOCqRTXPmUWK0CugqVPDaHRGtG8DyVUTRcXU5BG7Lsq7R7+0MQN3PimhGxJOkE5aFdFFZeomqSIupHMx0lyktAx7RDpkV024CM0SEoNwU32aGMaLm7n9Rb+GT/KDPtDeHguTHGBBA7lenBBHWcaAIeOgcR0b7xJyTJzlvdiPFjjs0W5eYc03qtPAhZ5tnkzLnUqXnAAa7kWnoThFboKI/Kw2s69Oy0knjuXOrjNssopxVGj2Us8NqM7tLx3uzPcFpI4p5eaC7MvDIDC6pc/GmpJxPqikxMupWg81juSsaqYosuCeO/Irzv9IxN67rSld4rTFbs2iAesKcV55tvHDohpjdaMeLsVOKqQ7uiCxnewpwPrVDZ0dZrvunyKIbOtPRgHWvgcFSjCl1pzqR6rpixHwVpl9AeOK5iCsM8CfA6+Khn8ByFPNWJbEOG8edENgaXY+2KsuOOLUVtZ8R9GwyBXU1pyXmspPGBFBrhVelWZNMjQw5jgahOnaoL3KEW1HwgGxIVBh1m4jjggs3at6ouXQcydMdAj1qMwxd3YLAWnaYdFLBi1va4u3dyWUthnJcINy7h3cVpLHmw9lK5eix0sxzmgaupQcN5Wjk7OcG0FcsVHplOWS/Bx9XnhhhvyC48D273nKuHFJkIuNQO85I2yzG5kVPl4LmfoxhOVAV6Cww1anyeFm+I557J0vYoyVHvJdiIdDwrovTpbFo5Ly3Z+EYsvHOrndXubh6re7NWh0kuwnOl13BzcCPJZJJcHb8NySlqU3bJZ+xIUQ4tHgFJJWeyE2jQAOGCliRqmgUjogunFKevuY+35msSmipi1okLB0O82mDm6cC36JrUf7fhVFzLC7VSTdldKM861DG90gbyCPVVpjAFEJ40wosfaNruvFzKFjTdIIr/EEtNvYnlyRxpajSWNZ4rfPdxO9HEKsC0WRYYu4EZj5oorxVIg5690dNUj8lE1SuTGMdJMktMKYs+LuaoJixorjgQOCJw7ThH3l2Z+H8SEoLwg1T9WAo2zEVzSCQRriq8vsnFbiABxWo+2MIIDzUq5CnLjAHhxqMKAknuVYvxFE5erZlbSseM8sIA6o8VYmmlss4HMkNPoik3aTYWQLq0wqAceCq2w2sNuFLz608VydRi07s6sM3LYNWYD0oGjYbQBuqTX5I3EOHNB7LcC+uoF07iK1CL1UcLuJfJyCJwH8hYC2gelcDk408l6XMy17M0WF2jlbsQtI7QvNPEZjwWOO9hdo4lIjaM0p1TzGH0Qm3HYtcPiNe51Pmu2g56DP6odHmK3mHeSD5rYKhZM5tc9Unfj4pScWja8R8lBGjX2U1p56KKVi0Z3n0WyW5lkFrmjyNHHDhUVVCUtKNLk9G9zdKA4HuRS021YDrSnzHzCDdGX0I1r/VNFiSLsa35mIDeiGmpGFeCtbJWb00Rxd2WgnmT2UIjtpRo71q9jjQ3ADV5z3ACqTLbjSFUlG2/BqrOs0MFTux57kYlSMqU+a6EOgoq8xVuIXdhxqEFE+U6vqJZMrn4JqCruB8lndo5hpYRQ+nkjf2xpu0p1hXxWT2qNHU0TvYkpWGNi2/2TiXOqpLFnPs8y6G7BkY3m8IgFCO8BNsN/diPvOVTa6VN2+3tMNR3Z+SSSuJ39Jl0Zk/D2NuGvvXhSm5VLRtFlaOJadagio4EZoXshtG2PDuPcA9owr7w+qJTsqDqo3sfTQa8gB0y1z+r1hpQVRiYjlrBUUwQedm4cviSK/nILN2lb8WN1YQoPiOfduSJMTN1GPHyx9qbaDQYbD13Z/dH1QCzIBDDUVBqrUtYhe7Ek6udmeSOvhNhtAphoNSrQx0eF1XxBSlS3B1ntdBIc3MacDoVsJKZERgcNc+B1CyHTEvqTyaMQOZ1K1VlspCbXM4+KHsdHR5JSbvgutUjlE1SOQd7OklzVJAUCWQAPdVqWlb7g0DE/nFTgnMDD1+ijYXNv0zuOrjrdw5UXRHpn+Yg8/oTwBdiuhQoXSRGBpcb3VbeyqmtGOSwmPGDMxdhYk00vaoZYcs9p7RD4mBxoX/8AJbKz9kxCBiRaRIlatBHUZqMNSqZJxwLcli15WBbDsV8T2hZ0bPif2nch813brRdFNHABG40KNW88lwy+EDkAgdrt6mG9eTmzvLuenhwrGWLPmbrnV+KnmtLDNQslMQqEEZZkc9VobPjggBRwTqTiWmrVl+I1ZLauH7WHxDqHiKLWlZ/aaVcTBe0EhjjeAxwIGK6Z8E48mInWXS67lp35hZSaDy4XQSfpXPuXp7tnC95OFx2Lc8OCJyGzEJoIcwOrqRipxUrHmkeIuiEPw1x8VaETz9V7Z/8Ampf/ACYfe0KCNslKuzgM7hT0TuLZNUeOxnXmEa3cOYxVKAQxnjRezRNiJU/4VOTnD5ofF/RtKuy6RvJ31CFFrkxnlUhL3iSfzXILYbEQAYpdo294nqjyB8VqZf8AR7LtFA6J4j6IjZWyUKXBEMuxNTU1KeHNs5+phKWNxhyzgnBU57rwnAZ40RSLZNSaOKCzMB8M0zC6lkifOZuhzwVuO3tuZ+Xjnog4dqC4tPKtR81Ftc8OZDiDJwB8Qq7Y92ZiM0iNPiPyVHbUSsrD4VHg4rW9jmhGpL3o1Www9h3lEbRlw4FZewNoIcvBAiXquxbQVrhinntrnuNIUMUOrj8gsKpbGdtOVdLxcKgHFp9QiMhbkU4OcVLHeIzL0dww+AAEcRXNKzYUExmBl8gGrr1O7JRcLex7OLr4xx/+j3X3LMez75F8EnM1zFaKGehNhNwFKKbbO04ku5nRUo8YuIqQRzQSTjxJkOa87sQAFbZbI8jJrleWT2bCVjTPsychU48fwTvgmJi6oboNXc9w4K9KSAAAA6rch8zvKeZlycMgnrY49VybQHi0rQYAZLWQW0a2m4eizkdobgtlLQxdHIeihPk+g+HfyNlRqkcVb6NVo4oUh6RzVOuEkARB90ABrTTiQefNc9CatYAWtdn1rznE4knDKgUkKH1yDiQMvDNRumAYzW3mEEEUbXkBUcV7DcUzzUmw/shZF+M6YiNPUwh1FKchwHmVso25RWfAEOG1tKUGP72vmu3nELwupza5NnqYcWiNFG2ZkNbTfp6LLTsO9Ru7NFpmynvj33kmh6oGDWjKp3n0ShyvtH60FO8n8Fyt2dUdgHAmfaOhuGIJu8W7gjEnAHJVJ+yr1HtGIz3g7xwU8kXDPFcu6kUfGwRvKaEmbBvDcdFEYhbhRenhlqRzy2LLWAKQBVGxlOIoAVibskK5JVWNPNGoVSLaQ3rTNwrUJwQgTrVG8J5W0ekNGdY60yHM6IewyjYZJCcOCGT0GI1t68OWPqg1nWs9zsS0UOIqSSK5jekclY+h1Zq3QNUHtGCHVBzRqXmA4YFULYAaK8vMrZLYWDd0zAW1s6Hv6VnViNrycOKyNtkshMhuFHCtRxLiV6zPkNLTo4gHvWa2psaHEcAebXDMcDvCWM9OzOXqegjkeuOzX3MBPijYY3BXrKbeBqq1twy15afdVmyDRjiuiL3PByxcY0+R4ku5zrgzOug3lHpGblpYUEQOcN3WJKBzjqA40vGh4NFCVRcwVoMkaqZkcGuFtlraW3jMXWBlGg1BOLvwRXY2GA00FXOJPAAYYrJxR7QBbjYCBeMQaADzqs1b2y76fuRWOAaMHKpPoPBU5qCN5HefqtaYLWjABBrVpQ1AWPN7HRD4LtvL7GMnA4HOvA/Vayyr3RMx0Cx9rRCyhbj1mimhqaYbithLTTQwA50Holcr3OzB0zw3Fuy3Q71DHXP21u9QRpxpWNnQkSpKt9rG9JZYUylGn8YpY3ANJJ0qAac9Cj+xlkNjTAi43INSBU9sht0ccKnwWWhvJbeuObeBbFaWnucFt/0aTbAyKyvWq00OoDbtR4Beh1UksbaOPBFuVM3DhRM4VXDjU5rvReK6PSHe1VmyQFSMyalWQfzqnDTzRVhdA58Kmig6KhRZ471A+CCpSgyikiu16o2hU5aaq8+WVSMwjA9kYk7+CbGpSdcBSBsm55Jq0gD3jkeA4qpaFp3SRu76qSdtFzyWQhWmFdP6qEwWQGGI+j4m86chpzXZTqjVSOvs7IsO9FAHPA/ULE2xBLIlIcR93deJHmr01bZixaA4a7lStaYbRtM6LNLQOSZRALsCS6uFKnMr1jZiyfs0u2HWpxc41ri7Gldwy7l5pstGYZuCH9ku130N3zovX3OoDvzRBXuTk64IZ2GXMO+i84s+FefEvEtLCQ07jU1WsgW63py17w0PwFTShGSy9uRhDjRSMGHXjQVRlXkriVpo72enYgmmsBcauo4+6QKlaraZxuimdR6rzbZ6NEfMh7Hhtw3sd2VKanFbWJajYsRrXPaLpB50P9Fif4aNlHdS8ElrftIbd7gPJU579uxpyqr0d4iTDKYhtXV0wCGWrGpFru/ISNGqyht7swXN6WGOsMwNR9VmJSQiiGQYT61GF0r1mzp1kywt96nWB9Qg844wjcdplyVVLTxwedn6KOd29mYKZkYj/wDDdUfdOoH0XEOxY+FITu+g9VuhNpnTYWPIJD4bBKm2YIbIzLol6jGji76VW12YkjKscH0c5xqS3KgGAx711EnQNV3BhRYvYY4jfkPEpdTZ1Q6bHjdhF1pNOBqEDtiYFCjktss84xYgbwbifE4ItL2BLgdgP4u634eSZRb5HeSK4PN7Jk+lJcRUNOGvW3o1+rXfCfArew5dowa0AcAB6IZaNqth1a3rOHgD81RYiLm29jIukCMwfBcGSKKRrQiuGLqcAA38VXe+mJdTn+KHiNVlL7CUla+1s+LzTI7Zpt3NB3DlihEaZitebkOA6mA9o1j67qFDJbZiabiZyLEfo57uqP8AtsoCedV1J7Ew2xGxopiRo4JJiOcKOJrQ3MhQGgpuTU6qLS/urISt7/8ACKY26EKI6HEhFrmGjuuDj3KzI7fQYlA1ry7c0Pd5gUXUXY2A41dBBNcaueak5k9bFSwtlYLThBAp95w+aeWOL4cfoLGc1yn9TSNmSQDv+8u2zn3h/MEEFnUwDBTTrlOLPPwN/mKTtL2+jH7j9/qFok+Bm4D+Jqi/Wbc748QUJNk17UJn85KY2Gz/ACYfiUdmPqvuHcl6P6ovP2ghDOKzy+q4mbVgPb1ogpwNPmhrtmYVf7tBPGpUgsCGRQwIYH7xQsOP2+5ncyeEVo8eC3rMjsY0DVrqDvWbn7sWt+0ZehyaKsFONTUrWt2ahDKCzxP1UUxsnLvxdLw3Hjey8V0JY/LJueezEyVjMDqmdlnbg11B351XU9YTnmrZiVpp7Q/RbFux0tpLwx3uHzUcxsbAeADLsNMuu76occDE19R7GKGy8SocyYgXmkEG/kQajALfzE/EiQmhzoQfTrFr8CeGGSHHYaXGUCnKI7/kuY2x0J1L0J5oMPaEej00YYFw/wB/Qx5OofKX7+ZmLUsCciv7UK7pR4Q6248zDuMmnB+FWEFppTDGmfetsdgoBza//wAkT/ko37Bsya3CtSXPc6vDFJmhicW4vcphzZlJalt+/c8yZDffrDLi4nTA46LTbPQqFzZoPbQVB3ncVu5XZCXbT2bajXrZ+KMw5UDAhp5gHzXHoO5ZmmYKHaN2nRglo0Ad8lHMx4kR1Wwngcj816K2Wh/5bRywXXQNwpUeBw70dsaXUXwjzyzxNQ3h8OGajeRiNQcVqbXgCNBD+w+mIzIO7ijohtw6w72/RTOh4YFibt7UJHNTtnnsCyXuArEA5NcfWiJS9hM1MR3kPIFacwHnRqgjudDwdQYZKXZl+qvkZ3lXBSlpBsMVbDAI94tLj/7K82FEdm4gcwMO5MIhOINe8KtMNbm947309Cs/hU/5pN/b/Qd70SLZbDb23g96hjW5CZg0V8ggsS1JZppWGTvLsPFM62pbWLLg8rytjxwxr8KJuerncU/tKTUXwwbhn4jFDIUUxD1A93EMIHi6gT2hbktBxEQA/dg447rwVGNtRJuHWiTb94aHNGP7oCo5Mz2DrIMGG29MRLnAvYPJv1VGd2zs+CKQ2GKRub/ucgD7Xs8nCTmIhPxXsfEpp21IbGVhWXnq4V8krkx/wpeS9/1Mhf6U+LPoks7+uo3+gb/IElmqXsL3F+hnuxTFJJMYMk5tUkkAcCFxT9GkkgLHDUqJ0kAMmATpIAQCdJJADJFJJAHJTJJIAeqVUkkANVMUkkANRJJJACSomSQAlDMS7X9oV5pkkGFL9RwK/s/Mpv1BLawmnnj6pJINGds9KnODD/lClhWPAb2YUMfwtSSWATxJRju0xp5tBXP2OHoxn8oSSRQHQl2DJrRyAS6Mbh4J0kAc9GNw8Akkkto0/9k="/>
          <p:cNvSpPr>
            <a:spLocks noChangeAspect="1" noChangeArrowheads="1"/>
          </p:cNvSpPr>
          <p:nvPr/>
        </p:nvSpPr>
        <p:spPr bwMode="auto">
          <a:xfrm>
            <a:off x="6973819" y="3156433"/>
            <a:ext cx="3905250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www.motherpedia.com.au/images/directoryimages/2668/child-reading__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783" y="2666999"/>
            <a:ext cx="5506278" cy="37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02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Thumbs Up </a:t>
            </a:r>
            <a:r>
              <a:rPr lang="en-US" sz="3200" dirty="0" smtClean="0"/>
              <a:t>or</a:t>
            </a:r>
            <a:r>
              <a:rPr lang="en-US" sz="6000" dirty="0" smtClean="0"/>
              <a:t> Thumbs Down?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402890" cy="4191001"/>
          </a:xfrm>
        </p:spPr>
        <p:txBody>
          <a:bodyPr/>
          <a:lstStyle/>
          <a:p>
            <a:r>
              <a:rPr lang="en-US" sz="3200" dirty="0" smtClean="0"/>
              <a:t>Camilla wanted to fit in.  She decides to not eat lima beans so people won’t laugh at her.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Camilla Cream loved lima beans, but she never ate them.  All of her friends hated lima beans, and she wanted to fit in.</a:t>
            </a:r>
            <a:endParaRPr lang="en-US" sz="3200" dirty="0"/>
          </a:p>
        </p:txBody>
      </p:sp>
      <p:pic>
        <p:nvPicPr>
          <p:cNvPr id="4098" name="Picture 2" descr="http://www.psdgraphics.com/wp-content/uploads/2013/01/round-rating-button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02" b="97162" l="164" r="98689">
                        <a14:foregroundMark x1="17377" y1="24017" x2="6230" y2="53275"/>
                        <a14:foregroundMark x1="7213" y1="52620" x2="12787" y2="70742"/>
                        <a14:foregroundMark x1="17869" y1="24017" x2="31148" y2="20087"/>
                        <a14:foregroundMark x1="25082" y1="36245" x2="29180" y2="70742"/>
                        <a14:foregroundMark x1="58197" y1="36245" x2="52459" y2="55895"/>
                        <a14:foregroundMark x1="57541" y1="59389" x2="68852" y2="71397"/>
                        <a14:foregroundMark x1="69836" y1="36900" x2="74426" y2="484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80" y="742949"/>
            <a:ext cx="39052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48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Thumbs Up </a:t>
            </a:r>
            <a:r>
              <a:rPr lang="en-US" sz="3200" dirty="0" smtClean="0"/>
              <a:t>or</a:t>
            </a:r>
            <a:r>
              <a:rPr lang="en-US" sz="6000" dirty="0" smtClean="0"/>
              <a:t> Thumbs Down?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29068"/>
            <a:ext cx="10707690" cy="4191001"/>
          </a:xfrm>
        </p:spPr>
        <p:txBody>
          <a:bodyPr>
            <a:normAutofit/>
          </a:bodyPr>
          <a:lstStyle/>
          <a:p>
            <a:r>
              <a:rPr lang="en-US" sz="3500" dirty="0" smtClean="0"/>
              <a:t>I went to sleep with gum in my mouth and now there’s gum in my hair and when I got out of bed this morning I tripped on the skateboard and by mistake I dropped my sweater in the sink while the water was running and I could tell it was going to be a terrible, horrible, no good, very bad day.</a:t>
            </a:r>
          </a:p>
          <a:p>
            <a:r>
              <a:rPr lang="en-US" sz="3500" dirty="0" smtClean="0"/>
              <a:t>It was a bad day.</a:t>
            </a:r>
            <a:endParaRPr lang="en-US" sz="3500" dirty="0"/>
          </a:p>
        </p:txBody>
      </p:sp>
      <p:pic>
        <p:nvPicPr>
          <p:cNvPr id="4098" name="Picture 2" descr="http://www.psdgraphics.com/wp-content/uploads/2013/01/round-rating-button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02" b="97162" l="164" r="98689">
                        <a14:foregroundMark x1="17377" y1="24017" x2="6230" y2="53275"/>
                        <a14:foregroundMark x1="7213" y1="52620" x2="12787" y2="70742"/>
                        <a14:foregroundMark x1="17869" y1="24017" x2="31148" y2="20087"/>
                        <a14:foregroundMark x1="25082" y1="36245" x2="29180" y2="70742"/>
                        <a14:foregroundMark x1="58197" y1="36245" x2="52459" y2="55895"/>
                        <a14:foregroundMark x1="57541" y1="59389" x2="68852" y2="71397"/>
                        <a14:foregroundMark x1="69836" y1="36900" x2="74426" y2="484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07" y="782706"/>
            <a:ext cx="3112513" cy="233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74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Thumbs Up </a:t>
            </a:r>
            <a:r>
              <a:rPr lang="en-US" sz="3200" dirty="0" smtClean="0"/>
              <a:t>or</a:t>
            </a:r>
            <a:r>
              <a:rPr lang="en-US" sz="6000" dirty="0" smtClean="0"/>
              <a:t> Thumbs Down?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402890" cy="4191001"/>
          </a:xfrm>
        </p:spPr>
        <p:txBody>
          <a:bodyPr/>
          <a:lstStyle/>
          <a:p>
            <a:r>
              <a:rPr lang="en-US" sz="3200" dirty="0"/>
              <a:t>We went on a field trip to the </a:t>
            </a:r>
            <a:r>
              <a:rPr lang="en-US" sz="3200" dirty="0" smtClean="0"/>
              <a:t>farm and some things went wrong.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“How was your class trip to the farm?”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“Oh, …boring…kind of dull…until the cow started crying.”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4098" name="Picture 2" descr="http://www.psdgraphics.com/wp-content/uploads/2013/01/round-rating-button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02" b="97162" l="164" r="98689">
                        <a14:foregroundMark x1="17377" y1="24017" x2="6230" y2="53275"/>
                        <a14:foregroundMark x1="7213" y1="52620" x2="12787" y2="70742"/>
                        <a14:foregroundMark x1="17869" y1="24017" x2="31148" y2="20087"/>
                        <a14:foregroundMark x1="25082" y1="36245" x2="29180" y2="70742"/>
                        <a14:foregroundMark x1="58197" y1="36245" x2="52459" y2="55895"/>
                        <a14:foregroundMark x1="57541" y1="59389" x2="68852" y2="71397"/>
                        <a14:foregroundMark x1="69836" y1="36900" x2="74426" y2="484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80" y="742949"/>
            <a:ext cx="39052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35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Thumbs Up </a:t>
            </a:r>
            <a:r>
              <a:rPr lang="en-US" sz="3200" dirty="0" smtClean="0"/>
              <a:t>or</a:t>
            </a:r>
            <a:r>
              <a:rPr lang="en-US" sz="6000" dirty="0" smtClean="0"/>
              <a:t> Thumbs Down?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402890" cy="4191001"/>
          </a:xfrm>
        </p:spPr>
        <p:txBody>
          <a:bodyPr/>
          <a:lstStyle/>
          <a:p>
            <a:r>
              <a:rPr lang="en-US" sz="3200" dirty="0" smtClean="0"/>
              <a:t>The news traveled swiftly through the tunnels of the ant world.  A scout had returned with a remarkable discovery…</a:t>
            </a:r>
          </a:p>
          <a:p>
            <a:endParaRPr lang="en-US" sz="3200" dirty="0"/>
          </a:p>
          <a:p>
            <a:r>
              <a:rPr lang="en-US" sz="3200"/>
              <a:t>A</a:t>
            </a:r>
            <a:r>
              <a:rPr lang="en-US" sz="3200" smtClean="0"/>
              <a:t>n </a:t>
            </a:r>
            <a:r>
              <a:rPr lang="en-US" sz="3200" dirty="0" smtClean="0"/>
              <a:t>ant came home with something in it’s mouth.</a:t>
            </a:r>
          </a:p>
        </p:txBody>
      </p:sp>
      <p:pic>
        <p:nvPicPr>
          <p:cNvPr id="4098" name="Picture 2" descr="http://www.psdgraphics.com/wp-content/uploads/2013/01/round-rating-buttons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02" b="97162" l="164" r="98689">
                        <a14:foregroundMark x1="17377" y1="24017" x2="6230" y2="53275"/>
                        <a14:foregroundMark x1="7213" y1="52620" x2="12787" y2="70742"/>
                        <a14:foregroundMark x1="17869" y1="24017" x2="31148" y2="20087"/>
                        <a14:foregroundMark x1="25082" y1="36245" x2="29180" y2="70742"/>
                        <a14:foregroundMark x1="58197" y1="36245" x2="52459" y2="55895"/>
                        <a14:foregroundMark x1="57541" y1="59389" x2="68852" y2="71397"/>
                        <a14:foregroundMark x1="69836" y1="36900" x2="74426" y2="484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080" y="742949"/>
            <a:ext cx="39052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30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100</TotalTime>
  <Words>410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BOLD Beginnings</vt:lpstr>
      <vt:lpstr>Ever picked up a book, or a story, and after reading just a short time you’ve put it down? </vt:lpstr>
      <vt:lpstr>BOLD Beginnings catch the reader’s attention: </vt:lpstr>
      <vt:lpstr>BOLD Beginnings make the reader want to read more:</vt:lpstr>
      <vt:lpstr>BOLD Beginnings make your reader feel your piece is going to be an interesting and enjoyable experience and worth their time</vt:lpstr>
      <vt:lpstr>Thumbs Up or Thumbs Down?</vt:lpstr>
      <vt:lpstr>Thumbs Up or Thumbs Down?</vt:lpstr>
      <vt:lpstr>Thumbs Up or Thumbs Down?</vt:lpstr>
      <vt:lpstr>Thumbs Up or Thumbs Down?</vt:lpstr>
      <vt:lpstr>Now, read the beginning of your writing and give it a thumbs up or a thumbs down.  Does it:</vt:lpstr>
      <vt:lpstr>Alternate Activity HOOK FEST!</vt:lpstr>
    </vt:vector>
  </TitlesOfParts>
  <Company>Madison School District 321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Bold Beginnings</dc:title>
  <dc:creator>Sharee Barton</dc:creator>
  <cp:lastModifiedBy>Sharee Barton</cp:lastModifiedBy>
  <cp:revision>12</cp:revision>
  <dcterms:created xsi:type="dcterms:W3CDTF">2014-11-04T17:53:53Z</dcterms:created>
  <dcterms:modified xsi:type="dcterms:W3CDTF">2014-11-04T21:54:43Z</dcterms:modified>
</cp:coreProperties>
</file>